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4" r:id="rId7"/>
    <p:sldId id="270" r:id="rId8"/>
    <p:sldId id="267" r:id="rId9"/>
    <p:sldId id="288" r:id="rId10"/>
    <p:sldId id="269" r:id="rId11"/>
    <p:sldId id="261" r:id="rId12"/>
    <p:sldId id="263" r:id="rId13"/>
    <p:sldId id="262" r:id="rId14"/>
    <p:sldId id="265" r:id="rId15"/>
    <p:sldId id="268" r:id="rId16"/>
    <p:sldId id="266" r:id="rId17"/>
    <p:sldId id="271" r:id="rId18"/>
    <p:sldId id="272" r:id="rId19"/>
    <p:sldId id="273" r:id="rId20"/>
    <p:sldId id="274" r:id="rId21"/>
    <p:sldId id="275" r:id="rId22"/>
    <p:sldId id="276" r:id="rId23"/>
    <p:sldId id="278" r:id="rId24"/>
    <p:sldId id="277" r:id="rId25"/>
    <p:sldId id="284" r:id="rId26"/>
    <p:sldId id="285" r:id="rId27"/>
    <p:sldId id="286" r:id="rId28"/>
    <p:sldId id="289" r:id="rId29"/>
  </p:sldIdLst>
  <p:sldSz cx="12198350" cy="6858000"/>
  <p:notesSz cx="6797675" cy="9926638"/>
  <p:defaultTextStyle>
    <a:defPPr>
      <a:defRPr lang="de-DE"/>
    </a:defPPr>
    <a:lvl1pPr algn="l" rtl="0" fontAlgn="base">
      <a:spcBef>
        <a:spcPct val="50000"/>
      </a:spcBef>
      <a:spcAft>
        <a:spcPct val="0"/>
      </a:spcAft>
      <a:defRPr kern="1200">
        <a:solidFill>
          <a:schemeClr val="bg2"/>
        </a:solidFill>
        <a:latin typeface="Arial" panose="020B0604020202090204" pitchFamily="34" charset="0"/>
        <a:ea typeface="MS PGothic" charset="-128"/>
        <a:cs typeface="+mn-cs"/>
      </a:defRPr>
    </a:lvl1pPr>
    <a:lvl2pPr marL="457200" algn="l" rtl="0" fontAlgn="base">
      <a:spcBef>
        <a:spcPct val="50000"/>
      </a:spcBef>
      <a:spcAft>
        <a:spcPct val="0"/>
      </a:spcAft>
      <a:defRPr kern="1200">
        <a:solidFill>
          <a:schemeClr val="bg2"/>
        </a:solidFill>
        <a:latin typeface="Arial" panose="020B0604020202090204" pitchFamily="34" charset="0"/>
        <a:ea typeface="MS PGothic" charset="-128"/>
        <a:cs typeface="+mn-cs"/>
      </a:defRPr>
    </a:lvl2pPr>
    <a:lvl3pPr marL="914400" algn="l" rtl="0" fontAlgn="base">
      <a:spcBef>
        <a:spcPct val="50000"/>
      </a:spcBef>
      <a:spcAft>
        <a:spcPct val="0"/>
      </a:spcAft>
      <a:defRPr kern="1200">
        <a:solidFill>
          <a:schemeClr val="bg2"/>
        </a:solidFill>
        <a:latin typeface="Arial" panose="020B0604020202090204" pitchFamily="34" charset="0"/>
        <a:ea typeface="MS PGothic" charset="-128"/>
        <a:cs typeface="+mn-cs"/>
      </a:defRPr>
    </a:lvl3pPr>
    <a:lvl4pPr marL="1371600" algn="l" rtl="0" fontAlgn="base">
      <a:spcBef>
        <a:spcPct val="50000"/>
      </a:spcBef>
      <a:spcAft>
        <a:spcPct val="0"/>
      </a:spcAft>
      <a:defRPr kern="1200">
        <a:solidFill>
          <a:schemeClr val="bg2"/>
        </a:solidFill>
        <a:latin typeface="Arial" panose="020B0604020202090204" pitchFamily="34" charset="0"/>
        <a:ea typeface="MS PGothic" charset="-128"/>
        <a:cs typeface="+mn-cs"/>
      </a:defRPr>
    </a:lvl4pPr>
    <a:lvl5pPr marL="1828800" algn="l" rtl="0" fontAlgn="base">
      <a:spcBef>
        <a:spcPct val="50000"/>
      </a:spcBef>
      <a:spcAft>
        <a:spcPct val="0"/>
      </a:spcAft>
      <a:defRPr kern="1200">
        <a:solidFill>
          <a:schemeClr val="bg2"/>
        </a:solidFill>
        <a:latin typeface="Arial" panose="020B0604020202090204" pitchFamily="34" charset="0"/>
        <a:ea typeface="MS PGothic" charset="-128"/>
        <a:cs typeface="+mn-cs"/>
      </a:defRPr>
    </a:lvl5pPr>
    <a:lvl6pPr marL="2286000" algn="l" defTabSz="914400" rtl="0" eaLnBrk="1" latinLnBrk="0" hangingPunct="1">
      <a:defRPr kern="1200">
        <a:solidFill>
          <a:schemeClr val="bg2"/>
        </a:solidFill>
        <a:latin typeface="Arial" panose="020B0604020202090204" pitchFamily="34" charset="0"/>
        <a:ea typeface="MS PGothic" charset="-128"/>
        <a:cs typeface="+mn-cs"/>
      </a:defRPr>
    </a:lvl6pPr>
    <a:lvl7pPr marL="2743200" algn="l" defTabSz="914400" rtl="0" eaLnBrk="1" latinLnBrk="0" hangingPunct="1">
      <a:defRPr kern="1200">
        <a:solidFill>
          <a:schemeClr val="bg2"/>
        </a:solidFill>
        <a:latin typeface="Arial" panose="020B0604020202090204" pitchFamily="34" charset="0"/>
        <a:ea typeface="MS PGothic" charset="-128"/>
        <a:cs typeface="+mn-cs"/>
      </a:defRPr>
    </a:lvl7pPr>
    <a:lvl8pPr marL="3200400" algn="l" defTabSz="914400" rtl="0" eaLnBrk="1" latinLnBrk="0" hangingPunct="1">
      <a:defRPr kern="1200">
        <a:solidFill>
          <a:schemeClr val="bg2"/>
        </a:solidFill>
        <a:latin typeface="Arial" panose="020B0604020202090204" pitchFamily="34" charset="0"/>
        <a:ea typeface="MS PGothic" charset="-128"/>
        <a:cs typeface="+mn-cs"/>
      </a:defRPr>
    </a:lvl8pPr>
    <a:lvl9pPr marL="3657600" algn="l" defTabSz="914400" rtl="0" eaLnBrk="1" latinLnBrk="0" hangingPunct="1">
      <a:defRPr kern="1200">
        <a:solidFill>
          <a:schemeClr val="bg2"/>
        </a:solidFill>
        <a:latin typeface="Arial" panose="020B0604020202090204" pitchFamily="34" charset="0"/>
        <a:ea typeface="MS PGothic" charset="-128"/>
        <a:cs typeface="+mn-cs"/>
      </a:defRPr>
    </a:lvl9pPr>
  </p:defaultTextStyle>
  <p:extLst>
    <p:ext uri="{EFAFB233-063F-42B5-8137-9DF3F51BA10A}">
      <p15:sldGuideLst xmlns:p15="http://schemas.microsoft.com/office/powerpoint/2012/main">
        <p15:guide id="1" orient="horz" pos="210">
          <p15:clr>
            <a:srgbClr val="A4A3A4"/>
          </p15:clr>
        </p15:guide>
        <p15:guide id="2" orient="horz" pos="3902">
          <p15:clr>
            <a:srgbClr val="A4A3A4"/>
          </p15:clr>
        </p15:guide>
        <p15:guide id="3" orient="horz" pos="654">
          <p15:clr>
            <a:srgbClr val="A4A3A4"/>
          </p15:clr>
        </p15:guide>
        <p15:guide id="4" orient="horz" pos="2432">
          <p15:clr>
            <a:srgbClr val="A4A3A4"/>
          </p15:clr>
        </p15:guide>
        <p15:guide id="5" orient="horz" pos="2360">
          <p15:clr>
            <a:srgbClr val="A4A3A4"/>
          </p15:clr>
        </p15:guide>
        <p15:guide id="6" orient="horz" pos="907">
          <p15:clr>
            <a:srgbClr val="A4A3A4"/>
          </p15:clr>
        </p15:guide>
        <p15:guide id="7" pos="395">
          <p15:clr>
            <a:srgbClr val="A4A3A4"/>
          </p15:clr>
        </p15:guide>
        <p15:guide id="8" pos="3842">
          <p15:clr>
            <a:srgbClr val="A4A3A4"/>
          </p15:clr>
        </p15:guide>
        <p15:guide id="9" pos="3933">
          <p15:clr>
            <a:srgbClr val="A4A3A4"/>
          </p15:clr>
        </p15:guide>
        <p15:guide id="10" pos="7380">
          <p15:clr>
            <a:srgbClr val="A4A3A4"/>
          </p15:clr>
        </p15:guide>
        <p15:guide id="11" pos="5566">
          <p15:clr>
            <a:srgbClr val="A4A3A4"/>
          </p15:clr>
        </p15:guide>
      </p15:sldGuideLst>
    </p:ext>
    <p:ext uri="{2D200454-40CA-4A62-9FC3-DE9A4176ACB9}">
      <p15:notesGuideLst xmlns:p15="http://schemas.microsoft.com/office/powerpoint/2012/main">
        <p15:guide id="1" orient="horz" pos="3304" userDrawn="1">
          <p15:clr>
            <a:srgbClr val="A4A3A4"/>
          </p15:clr>
        </p15:guide>
        <p15:guide id="2" orient="horz" pos="3127" userDrawn="1">
          <p15:clr>
            <a:srgbClr val="A4A3A4"/>
          </p15:clr>
        </p15:guide>
        <p15:guide id="3" orient="horz" pos="2941" userDrawn="1">
          <p15:clr>
            <a:srgbClr val="A4A3A4"/>
          </p15:clr>
        </p15:guide>
        <p15:guide id="4" orient="horz" pos="478" userDrawn="1">
          <p15:clr>
            <a:srgbClr val="A4A3A4"/>
          </p15:clr>
        </p15:guide>
        <p15:guide id="5" orient="horz" pos="5776" userDrawn="1">
          <p15:clr>
            <a:srgbClr val="A4A3A4"/>
          </p15:clr>
        </p15:guide>
        <p15:guide id="6" orient="horz" pos="2801" userDrawn="1">
          <p15:clr>
            <a:srgbClr val="A4A3A4"/>
          </p15:clr>
        </p15:guide>
        <p15:guide id="7" pos="2216" userDrawn="1">
          <p15:clr>
            <a:srgbClr val="A4A3A4"/>
          </p15:clr>
        </p15:guide>
        <p15:guide id="8" pos="2141" userDrawn="1">
          <p15:clr>
            <a:srgbClr val="A4A3A4"/>
          </p15:clr>
        </p15:guide>
        <p15:guide id="9" pos="4119" userDrawn="1">
          <p15:clr>
            <a:srgbClr val="A4A3A4"/>
          </p15:clr>
        </p15:guide>
        <p15:guide id="10" pos="16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6E"/>
    <a:srgbClr val="879BAA"/>
    <a:srgbClr val="D2D741"/>
    <a:srgbClr val="41AAAA"/>
    <a:srgbClr val="888888"/>
    <a:srgbClr val="AAB414"/>
    <a:srgbClr val="879628"/>
    <a:srgbClr val="647D2D"/>
    <a:srgbClr val="465F19"/>
    <a:srgbClr val="7DD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91658" autoAdjust="0"/>
  </p:normalViewPr>
  <p:slideViewPr>
    <p:cSldViewPr snapToObjects="1" showGuides="1">
      <p:cViewPr varScale="1">
        <p:scale>
          <a:sx n="63" d="100"/>
          <a:sy n="63" d="100"/>
        </p:scale>
        <p:origin x="102" y="210"/>
      </p:cViewPr>
      <p:guideLst>
        <p:guide orient="horz" pos="210"/>
        <p:guide orient="horz" pos="3902"/>
        <p:guide orient="horz" pos="654"/>
        <p:guide orient="horz" pos="2432"/>
        <p:guide orient="horz" pos="2360"/>
        <p:guide orient="horz" pos="907"/>
        <p:guide pos="395"/>
        <p:guide pos="3842"/>
        <p:guide pos="3933"/>
        <p:guide pos="7380"/>
        <p:guide pos="55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showGuides="1">
      <p:cViewPr>
        <p:scale>
          <a:sx n="60" d="100"/>
          <a:sy n="60" d="100"/>
        </p:scale>
        <p:origin x="6064" y="2312"/>
      </p:cViewPr>
      <p:guideLst>
        <p:guide orient="horz" pos="3304"/>
        <p:guide orient="horz" pos="3127"/>
        <p:guide orient="horz" pos="2941"/>
        <p:guide orient="horz" pos="478"/>
        <p:guide orient="horz" pos="5776"/>
        <p:guide orient="horz" pos="2801"/>
        <p:guide pos="2216"/>
        <p:guide pos="2141"/>
        <p:guide pos="4119"/>
        <p:guide pos="163"/>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1"/>
            <a:ext cx="3111548" cy="535826"/>
          </a:xfrm>
          <a:prstGeom prst="rect">
            <a:avLst/>
          </a:prstGeom>
          <a:noFill/>
          <a:ln w="9525">
            <a:noFill/>
            <a:miter lim="800000"/>
          </a:ln>
          <a:effectLst/>
        </p:spPr>
        <p:txBody>
          <a:bodyPr vert="horz" wrap="square" lIns="252000" tIns="144000" rIns="252000" bIns="144000" numCol="1" anchor="t" anchorCtr="0" compatLnSpc="1"/>
          <a:lstStyle>
            <a:lvl1pPr defTabSz="899795">
              <a:spcBef>
                <a:spcPct val="0"/>
              </a:spcBef>
              <a:defRPr sz="1100">
                <a:solidFill>
                  <a:schemeClr val="bg1"/>
                </a:solidFill>
                <a:latin typeface="Siemens Sans" pitchFamily="2" charset="0"/>
              </a:defRPr>
            </a:lvl1pPr>
          </a:lstStyle>
          <a:p>
            <a:endParaRPr lang="en-US" dirty="0">
              <a:solidFill>
                <a:schemeClr val="tx1"/>
              </a:solidFill>
              <a:latin typeface="Arial" panose="020B0604020202090204" pitchFamily="34" charset="0"/>
            </a:endParaRPr>
          </a:p>
        </p:txBody>
      </p:sp>
      <p:sp>
        <p:nvSpPr>
          <p:cNvPr id="173059" name="Rectangle 3"/>
          <p:cNvSpPr>
            <a:spLocks noGrp="1" noChangeArrowheads="1"/>
          </p:cNvSpPr>
          <p:nvPr>
            <p:ph type="dt" sz="quarter" idx="1"/>
          </p:nvPr>
        </p:nvSpPr>
        <p:spPr bwMode="auto">
          <a:xfrm>
            <a:off x="3686128" y="1"/>
            <a:ext cx="3111547" cy="535826"/>
          </a:xfrm>
          <a:prstGeom prst="rect">
            <a:avLst/>
          </a:prstGeom>
          <a:noFill/>
          <a:ln w="9525">
            <a:noFill/>
            <a:miter lim="800000"/>
          </a:ln>
          <a:effectLst/>
        </p:spPr>
        <p:txBody>
          <a:bodyPr vert="horz" wrap="square" lIns="252000" tIns="144000" rIns="252000" bIns="144000" numCol="1" anchor="t" anchorCtr="0" compatLnSpc="1"/>
          <a:lstStyle>
            <a:lvl1pPr algn="r" defTabSz="899795">
              <a:spcBef>
                <a:spcPct val="0"/>
              </a:spcBef>
              <a:defRPr sz="1100">
                <a:solidFill>
                  <a:schemeClr val="bg1"/>
                </a:solidFill>
                <a:latin typeface="Siemens Sans" pitchFamily="2" charset="0"/>
              </a:defRPr>
            </a:lvl1pPr>
          </a:lstStyle>
          <a:p>
            <a:endParaRPr lang="en-US" dirty="0">
              <a:solidFill>
                <a:schemeClr val="tx1"/>
              </a:solidFill>
              <a:latin typeface="Arial" panose="020B0604020202090204" pitchFamily="34" charset="0"/>
            </a:endParaRPr>
          </a:p>
        </p:txBody>
      </p:sp>
      <p:sp>
        <p:nvSpPr>
          <p:cNvPr id="173060" name="Rectangle 4"/>
          <p:cNvSpPr>
            <a:spLocks noGrp="1" noChangeArrowheads="1"/>
          </p:cNvSpPr>
          <p:nvPr>
            <p:ph type="ftr" sz="quarter" idx="2"/>
          </p:nvPr>
        </p:nvSpPr>
        <p:spPr bwMode="auto">
          <a:xfrm>
            <a:off x="1" y="9390812"/>
            <a:ext cx="3111548" cy="535826"/>
          </a:xfrm>
          <a:prstGeom prst="rect">
            <a:avLst/>
          </a:prstGeom>
          <a:noFill/>
          <a:ln w="9525">
            <a:noFill/>
            <a:miter lim="800000"/>
          </a:ln>
          <a:effectLst/>
        </p:spPr>
        <p:txBody>
          <a:bodyPr vert="horz" wrap="square" lIns="252000" tIns="144000" rIns="252000" bIns="144000" numCol="1" anchor="b" anchorCtr="0" compatLnSpc="1"/>
          <a:lstStyle>
            <a:lvl1pPr defTabSz="899795">
              <a:spcBef>
                <a:spcPct val="0"/>
              </a:spcBef>
              <a:defRPr sz="1100">
                <a:solidFill>
                  <a:schemeClr val="tx1"/>
                </a:solidFill>
                <a:latin typeface="Siemens Sans" pitchFamily="2" charset="0"/>
              </a:defRPr>
            </a:lvl1pPr>
          </a:lstStyle>
          <a:p>
            <a:endParaRPr lang="en-US" dirty="0">
              <a:latin typeface="Arial" panose="020B0604020202090204" pitchFamily="34" charset="0"/>
            </a:endParaRPr>
          </a:p>
        </p:txBody>
      </p:sp>
      <p:sp>
        <p:nvSpPr>
          <p:cNvPr id="173061" name="Rectangle 5"/>
          <p:cNvSpPr>
            <a:spLocks noGrp="1" noChangeArrowheads="1"/>
          </p:cNvSpPr>
          <p:nvPr>
            <p:ph type="sldNum" sz="quarter" idx="3"/>
          </p:nvPr>
        </p:nvSpPr>
        <p:spPr bwMode="auto">
          <a:xfrm>
            <a:off x="3686128" y="9390812"/>
            <a:ext cx="3111547" cy="535826"/>
          </a:xfrm>
          <a:prstGeom prst="rect">
            <a:avLst/>
          </a:prstGeom>
          <a:noFill/>
          <a:ln w="9525">
            <a:noFill/>
            <a:miter lim="800000"/>
          </a:ln>
          <a:effectLst/>
        </p:spPr>
        <p:txBody>
          <a:bodyPr vert="horz" wrap="square" lIns="252000" tIns="144000" rIns="252000" bIns="144000" numCol="1" anchor="b" anchorCtr="0" compatLnSpc="1"/>
          <a:lstStyle>
            <a:lvl1pPr algn="r" defTabSz="899795">
              <a:spcBef>
                <a:spcPct val="0"/>
              </a:spcBef>
              <a:defRPr sz="1100">
                <a:solidFill>
                  <a:schemeClr val="tx1"/>
                </a:solidFill>
                <a:latin typeface="Siemens Sans" pitchFamily="2" charset="0"/>
              </a:defRPr>
            </a:lvl1pPr>
          </a:lstStyle>
          <a:p>
            <a:r>
              <a:rPr lang="de-DE" dirty="0">
                <a:latin typeface="Arial" panose="020B0604020202090204" pitchFamily="34" charset="0"/>
              </a:rPr>
              <a:t>Handout </a:t>
            </a:r>
            <a:fld id="{BFC713D8-7968-482B-A79F-9C586FE5053A}" type="slidenum">
              <a:rPr lang="de-DE" dirty="0" smtClean="0">
                <a:latin typeface="Arial" panose="020B0604020202090204" pitchFamily="34" charset="0"/>
              </a:rPr>
              <a:t>‹#›</a:t>
            </a:fld>
            <a:endParaRPr lang="de-DE" dirty="0">
              <a:latin typeface="Arial" panose="020B0604020202090204" pitchFamily="34" charset="0"/>
            </a:endParaRPr>
          </a:p>
        </p:txBody>
      </p:sp>
    </p:spTree>
    <p:extLst>
      <p:ext uri="{BB962C8B-B14F-4D97-AF65-F5344CB8AC3E}">
        <p14:creationId xmlns:p14="http://schemas.microsoft.com/office/powerpoint/2010/main" val="1732240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1"/>
            <a:ext cx="3111548" cy="535826"/>
          </a:xfrm>
          <a:prstGeom prst="rect">
            <a:avLst/>
          </a:prstGeom>
          <a:noFill/>
          <a:ln w="9525">
            <a:noFill/>
            <a:miter lim="800000"/>
          </a:ln>
          <a:effectLst/>
        </p:spPr>
        <p:txBody>
          <a:bodyPr vert="horz" wrap="square" lIns="252000" tIns="144000" rIns="252000" bIns="144000" numCol="1" anchor="t" anchorCtr="0" compatLnSpc="1"/>
          <a:lstStyle>
            <a:lvl1pPr defTabSz="899795">
              <a:spcBef>
                <a:spcPct val="0"/>
              </a:spcBef>
              <a:defRPr sz="1100">
                <a:solidFill>
                  <a:schemeClr val="tx1"/>
                </a:solidFill>
                <a:latin typeface="Arial" panose="020B0604020202090204" pitchFamily="34" charset="0"/>
              </a:defRPr>
            </a:lvl1pPr>
          </a:lstStyle>
          <a:p>
            <a:endParaRPr lang="en-US" dirty="0"/>
          </a:p>
        </p:txBody>
      </p:sp>
      <p:sp>
        <p:nvSpPr>
          <p:cNvPr id="77827" name="Rectangle 3"/>
          <p:cNvSpPr>
            <a:spLocks noGrp="1" noChangeArrowheads="1"/>
          </p:cNvSpPr>
          <p:nvPr>
            <p:ph type="dt" idx="1"/>
          </p:nvPr>
        </p:nvSpPr>
        <p:spPr bwMode="auto">
          <a:xfrm>
            <a:off x="3686128" y="1"/>
            <a:ext cx="3110028" cy="535826"/>
          </a:xfrm>
          <a:prstGeom prst="rect">
            <a:avLst/>
          </a:prstGeom>
          <a:noFill/>
          <a:ln w="9525">
            <a:noFill/>
            <a:miter lim="800000"/>
          </a:ln>
          <a:effectLst/>
        </p:spPr>
        <p:txBody>
          <a:bodyPr vert="horz" wrap="square" lIns="252000" tIns="144000" rIns="252000" bIns="144000" numCol="1" anchor="t" anchorCtr="0" compatLnSpc="1"/>
          <a:lstStyle>
            <a:lvl1pPr algn="r" defTabSz="899795">
              <a:spcBef>
                <a:spcPct val="0"/>
              </a:spcBef>
              <a:defRPr sz="1100">
                <a:solidFill>
                  <a:schemeClr val="tx1"/>
                </a:solidFill>
                <a:latin typeface="Arial" panose="020B0604020202090204"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142875" y="757238"/>
            <a:ext cx="6496050" cy="3652837"/>
          </a:xfrm>
          <a:prstGeom prst="rect">
            <a:avLst/>
          </a:prstGeom>
          <a:noFill/>
          <a:ln w="9525">
            <a:solidFill>
              <a:srgbClr val="000000"/>
            </a:solidFill>
            <a:miter lim="80000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7829" name="Rectangle 5"/>
          <p:cNvSpPr>
            <a:spLocks noGrp="1" noChangeArrowheads="1"/>
          </p:cNvSpPr>
          <p:nvPr>
            <p:ph type="body" sz="quarter" idx="3"/>
          </p:nvPr>
        </p:nvSpPr>
        <p:spPr bwMode="auto">
          <a:xfrm>
            <a:off x="258061" y="4677700"/>
            <a:ext cx="6281555" cy="4428263"/>
          </a:xfrm>
          <a:prstGeom prst="rect">
            <a:avLst/>
          </a:prstGeom>
          <a:noFill/>
          <a:ln w="9525">
            <a:noFill/>
            <a:miter lim="800000"/>
          </a:ln>
          <a:effectLst/>
        </p:spPr>
        <p:txBody>
          <a:bodyPr vert="horz" wrap="square" lIns="0" tIns="0" rIns="0" bIns="0" numCol="1" anchor="t" anchorCtr="0" compatLnSpc="1"/>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7830" name="Rectangle 6"/>
          <p:cNvSpPr>
            <a:spLocks noGrp="1" noChangeArrowheads="1"/>
          </p:cNvSpPr>
          <p:nvPr>
            <p:ph type="ftr" sz="quarter" idx="4"/>
          </p:nvPr>
        </p:nvSpPr>
        <p:spPr bwMode="auto">
          <a:xfrm>
            <a:off x="1" y="9390812"/>
            <a:ext cx="3111548" cy="534286"/>
          </a:xfrm>
          <a:prstGeom prst="rect">
            <a:avLst/>
          </a:prstGeom>
          <a:noFill/>
          <a:ln w="9525">
            <a:noFill/>
            <a:miter lim="800000"/>
          </a:ln>
          <a:effectLst/>
        </p:spPr>
        <p:txBody>
          <a:bodyPr vert="horz" wrap="square" lIns="252000" tIns="144000" rIns="252000" bIns="144000" numCol="1" anchor="b" anchorCtr="0" compatLnSpc="1"/>
          <a:lstStyle>
            <a:lvl1pPr defTabSz="899795">
              <a:spcBef>
                <a:spcPct val="0"/>
              </a:spcBef>
              <a:defRPr sz="1100">
                <a:solidFill>
                  <a:schemeClr val="tx1"/>
                </a:solidFill>
                <a:latin typeface="Arial" panose="020B0604020202090204" pitchFamily="34" charset="0"/>
              </a:defRPr>
            </a:lvl1pPr>
          </a:lstStyle>
          <a:p>
            <a:endParaRPr lang="en-US" dirty="0"/>
          </a:p>
        </p:txBody>
      </p:sp>
      <p:sp>
        <p:nvSpPr>
          <p:cNvPr id="77831" name="Rectangle 7"/>
          <p:cNvSpPr>
            <a:spLocks noGrp="1" noChangeArrowheads="1"/>
          </p:cNvSpPr>
          <p:nvPr>
            <p:ph type="sldNum" sz="quarter" idx="5"/>
          </p:nvPr>
        </p:nvSpPr>
        <p:spPr bwMode="auto">
          <a:xfrm>
            <a:off x="3686128" y="9390812"/>
            <a:ext cx="3110028" cy="534286"/>
          </a:xfrm>
          <a:prstGeom prst="rect">
            <a:avLst/>
          </a:prstGeom>
          <a:noFill/>
          <a:ln w="9525">
            <a:noFill/>
            <a:miter lim="800000"/>
          </a:ln>
          <a:effectLst/>
        </p:spPr>
        <p:txBody>
          <a:bodyPr vert="horz" wrap="square" lIns="252000" tIns="144000" rIns="252000" bIns="144000" numCol="1" anchor="b" anchorCtr="0" compatLnSpc="1"/>
          <a:lstStyle>
            <a:lvl1pPr algn="r" defTabSz="899795">
              <a:spcBef>
                <a:spcPct val="0"/>
              </a:spcBef>
              <a:defRPr sz="1100">
                <a:solidFill>
                  <a:schemeClr val="tx1"/>
                </a:solidFill>
                <a:latin typeface="Siemens Sans" pitchFamily="2" charset="0"/>
              </a:defRPr>
            </a:lvl1pPr>
          </a:lstStyle>
          <a:p>
            <a:r>
              <a:rPr lang="de-DE" dirty="0">
                <a:latin typeface="Arial" panose="020B0604020202090204" pitchFamily="34" charset="0"/>
              </a:rPr>
              <a:t>Notes </a:t>
            </a:r>
            <a:fld id="{AD141568-5488-4AC9-B82D-9F5CE1225E2A}" type="slidenum">
              <a:rPr lang="de-DE" dirty="0" smtClean="0">
                <a:latin typeface="Arial" panose="020B0604020202090204" pitchFamily="34" charset="0"/>
              </a:rPr>
              <a:t>‹#›</a:t>
            </a:fld>
            <a:endParaRPr lang="de-DE" dirty="0">
              <a:latin typeface="Arial" panose="020B0604020202090204" pitchFamily="34" charset="0"/>
            </a:endParaRPr>
          </a:p>
        </p:txBody>
      </p:sp>
    </p:spTree>
    <p:extLst>
      <p:ext uri="{BB962C8B-B14F-4D97-AF65-F5344CB8AC3E}">
        <p14:creationId xmlns:p14="http://schemas.microsoft.com/office/powerpoint/2010/main" val="620109241"/>
      </p:ext>
    </p:extLst>
  </p:cSld>
  <p:clrMap bg1="lt1" tx1="dk1" bg2="lt2" tx2="dk2" accent1="accent1" accent2="accent2" accent3="accent3" accent4="accent4" accent5="accent5" accent6="accent6" hlink="hlink" folHlink="folHlink"/>
  <p:notesStyle>
    <a:lvl1pPr marL="0" algn="l" rtl="0" eaLnBrk="0" fontAlgn="base" hangingPunct="0">
      <a:spcBef>
        <a:spcPts val="0"/>
      </a:spcBef>
      <a:spcAft>
        <a:spcPts val="0"/>
      </a:spcAft>
      <a:defRPr sz="1200" kern="1200">
        <a:solidFill>
          <a:schemeClr val="tx1"/>
        </a:solidFill>
        <a:latin typeface="Arial" panose="020B0604020202090204" pitchFamily="34" charset="0"/>
        <a:ea typeface="MS PGothic" charset="-128"/>
        <a:cs typeface="Arial" panose="020B0604020202090204" pitchFamily="34" charset="0"/>
      </a:defRPr>
    </a:lvl1pPr>
    <a:lvl2pPr marL="125730" indent="-125730" algn="l" rtl="0" eaLnBrk="0" fontAlgn="base" hangingPunct="0">
      <a:spcBef>
        <a:spcPts val="0"/>
      </a:spcBef>
      <a:spcAft>
        <a:spcPts val="0"/>
      </a:spcAft>
      <a:buClr>
        <a:srgbClr val="879BAA"/>
      </a:buClr>
      <a:buFont typeface="Arial" panose="020B0604020202090204" pitchFamily="34" charset="0"/>
      <a:buChar char="•"/>
      <a:defRPr sz="1200" kern="1200">
        <a:solidFill>
          <a:schemeClr val="tx1"/>
        </a:solidFill>
        <a:latin typeface="Arial" panose="020B0604020202090204" pitchFamily="34" charset="0"/>
        <a:ea typeface="MS PGothic" charset="-128"/>
        <a:cs typeface="Arial" panose="020B0604020202090204" pitchFamily="34" charset="0"/>
      </a:defRPr>
    </a:lvl2pPr>
    <a:lvl3pPr marL="252095" indent="-125730" algn="l" rtl="0" eaLnBrk="0" fontAlgn="base" hangingPunct="0">
      <a:spcBef>
        <a:spcPts val="0"/>
      </a:spcBef>
      <a:spcAft>
        <a:spcPts val="0"/>
      </a:spcAft>
      <a:buClr>
        <a:srgbClr val="879BAA"/>
      </a:buClr>
      <a:buFont typeface="Arial" panose="020B0604020202090204" pitchFamily="34" charset="0"/>
      <a:buChar char="•"/>
      <a:defRPr sz="1200" kern="1200">
        <a:solidFill>
          <a:schemeClr val="tx1"/>
        </a:solidFill>
        <a:latin typeface="Arial" panose="020B0604020202090204" pitchFamily="34" charset="0"/>
        <a:ea typeface="MS PGothic" charset="-128"/>
        <a:cs typeface="Arial" panose="020B0604020202090204" pitchFamily="34" charset="0"/>
      </a:defRPr>
    </a:lvl3pPr>
    <a:lvl4pPr marL="377825" indent="-125730" algn="l" rtl="0" eaLnBrk="0" fontAlgn="base" hangingPunct="0">
      <a:spcBef>
        <a:spcPts val="0"/>
      </a:spcBef>
      <a:spcAft>
        <a:spcPts val="0"/>
      </a:spcAft>
      <a:buClr>
        <a:srgbClr val="879BAA"/>
      </a:buClr>
      <a:buFont typeface="Arial" panose="020B0604020202090204" pitchFamily="34" charset="0"/>
      <a:buChar char="•"/>
      <a:defRPr sz="1200" kern="1200">
        <a:solidFill>
          <a:schemeClr val="tx1"/>
        </a:solidFill>
        <a:latin typeface="Arial" panose="020B0604020202090204" pitchFamily="34" charset="0"/>
        <a:ea typeface="MS PGothic" charset="-128"/>
        <a:cs typeface="Arial" panose="020B0604020202090204" pitchFamily="34" charset="0"/>
      </a:defRPr>
    </a:lvl4pPr>
    <a:lvl5pPr marL="504190" indent="-125730" algn="l" rtl="0" eaLnBrk="0" fontAlgn="base" hangingPunct="0">
      <a:spcBef>
        <a:spcPts val="0"/>
      </a:spcBef>
      <a:spcAft>
        <a:spcPts val="0"/>
      </a:spcAft>
      <a:buClr>
        <a:srgbClr val="879BAA"/>
      </a:buClr>
      <a:buFont typeface="Arial" panose="020B0604020202090204" pitchFamily="34" charset="0"/>
      <a:buChar char="•"/>
      <a:defRPr sz="1200" kern="1200">
        <a:solidFill>
          <a:schemeClr val="tx1"/>
        </a:solidFill>
        <a:latin typeface="Arial" panose="020B0604020202090204" pitchFamily="34" charset="0"/>
        <a:ea typeface="MS PGothic" charset="-128"/>
        <a:cs typeface="Arial" panose="020B0604020202090204" pitchFamily="34" charset="0"/>
      </a:defRPr>
    </a:lvl5pPr>
    <a:lvl6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90204" pitchFamily="34" charset="0"/>
        <a:ea typeface="+mn-ea"/>
        <a:cs typeface="Arial" panose="020B0604020202090204" pitchFamily="34" charset="0"/>
      </a:defRPr>
    </a:lvl6pPr>
    <a:lvl7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90204" pitchFamily="34" charset="0"/>
        <a:ea typeface="+mn-ea"/>
        <a:cs typeface="Arial" panose="020B0604020202090204" pitchFamily="34" charset="0"/>
      </a:defRPr>
    </a:lvl7pPr>
    <a:lvl8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90204" pitchFamily="34" charset="0"/>
        <a:ea typeface="+mn-ea"/>
        <a:cs typeface="Arial" panose="020B0604020202090204" pitchFamily="34" charset="0"/>
      </a:defRPr>
    </a:lvl8pPr>
    <a:lvl9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90204" pitchFamily="34" charset="0"/>
        <a:ea typeface="+mn-ea"/>
        <a:cs typeface="Arial" panose="020B060402020209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anose="020B0604020202090204" pitchFamily="34" charset="0"/>
              </a:rPr>
              <a:t>Notes </a:t>
            </a:r>
            <a:fld id="{AD141568-5488-4AC9-B82D-9F5CE1225E2A}" type="slidenum">
              <a:rPr lang="de-DE" smtClean="0">
                <a:latin typeface="Arial" panose="020B0604020202090204" pitchFamily="34" charset="0"/>
              </a:rPr>
              <a:t>1</a:t>
            </a:fld>
            <a:endParaRPr lang="de-DE" dirty="0">
              <a:latin typeface="Arial" panose="020B0604020202090204" pitchFamily="34" charset="0"/>
            </a:endParaRPr>
          </a:p>
        </p:txBody>
      </p:sp>
    </p:spTree>
    <p:extLst>
      <p:ext uri="{BB962C8B-B14F-4D97-AF65-F5344CB8AC3E}">
        <p14:creationId xmlns:p14="http://schemas.microsoft.com/office/powerpoint/2010/main" val="125411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anose="020B0604020202090204" pitchFamily="34" charset="0"/>
              </a:rPr>
              <a:t>Notes </a:t>
            </a:r>
            <a:fld id="{AD141568-5488-4AC9-B82D-9F5CE1225E2A}" type="slidenum">
              <a:rPr lang="de-DE" smtClean="0">
                <a:latin typeface="Arial" panose="020B0604020202090204" pitchFamily="34" charset="0"/>
              </a:rPr>
              <a:t>12</a:t>
            </a:fld>
            <a:endParaRPr lang="de-DE" dirty="0">
              <a:latin typeface="Arial" panose="020B0604020202090204" pitchFamily="34" charset="0"/>
            </a:endParaRPr>
          </a:p>
        </p:txBody>
      </p:sp>
    </p:spTree>
    <p:extLst>
      <p:ext uri="{BB962C8B-B14F-4D97-AF65-F5344CB8AC3E}">
        <p14:creationId xmlns:p14="http://schemas.microsoft.com/office/powerpoint/2010/main" val="1371352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tags" Target="../tags/tag65.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Master" Target="../slideMasters/slideMaster1.xml"/><Relationship Id="rId5" Type="http://schemas.openxmlformats.org/officeDocument/2006/relationships/tags" Target="../tags/tag81.xml"/><Relationship Id="rId4" Type="http://schemas.openxmlformats.org/officeDocument/2006/relationships/tags" Target="../tags/tag8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slideMaster" Target="../slideMasters/slideMaster1.xml"/><Relationship Id="rId4" Type="http://schemas.openxmlformats.org/officeDocument/2006/relationships/tags" Target="../tags/tag85.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60" name="Grafik 59"/>
          <p:cNvPicPr>
            <a:picLocks noChangeAspect="1"/>
          </p:cNvPicPr>
          <p:nvPr userDrawn="1"/>
        </p:nvPicPr>
        <p:blipFill rotWithShape="1">
          <a:blip r:embed="rId4">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9"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905" indent="0">
              <a:buNone/>
              <a:defRPr/>
            </a:lvl2pPr>
          </a:lstStyle>
          <a:p>
            <a:pPr lvl="0"/>
            <a:r>
              <a:rPr lang="en-US" noProof="0" dirty="0"/>
              <a:t>Please insert URL</a:t>
            </a:r>
          </a:p>
        </p:txBody>
      </p:sp>
      <p:sp>
        <p:nvSpPr>
          <p:cNvPr id="10"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905" indent="0">
              <a:buNone/>
              <a:defRPr/>
            </a:lvl2pPr>
          </a:lstStyle>
          <a:p>
            <a:pPr lvl="0"/>
            <a:r>
              <a:rPr lang="en-US" noProof="0"/>
              <a:t>Please insert Restrictedity note</a:t>
            </a:r>
            <a:endParaRPr lang="en-US" noProof="0" dirty="0"/>
          </a:p>
        </p:txBody>
      </p:sp>
      <p:grpSp>
        <p:nvGrpSpPr>
          <p:cNvPr id="83" name="Gruppieren 82"/>
          <p:cNvGrpSpPr/>
          <p:nvPr userDrawn="1"/>
        </p:nvGrpSpPr>
        <p:grpSpPr>
          <a:xfrm>
            <a:off x="-216000" y="-216000"/>
            <a:ext cx="12628800"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55163" y="323850"/>
            <a:ext cx="2159000"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4"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5"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6"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7"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8"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Bildplatzhalter 3"/>
          <p:cNvSpPr>
            <a:spLocks noGrp="1"/>
          </p:cNvSpPr>
          <p:nvPr>
            <p:ph type="pic" sz="quarter" idx="10"/>
          </p:nvPr>
        </p:nvSpPr>
        <p:spPr>
          <a:xfrm>
            <a:off x="0" y="1440000"/>
            <a:ext cx="12204000" cy="4752000"/>
          </a:xfrm>
        </p:spPr>
        <p:txBody>
          <a:bodyPr tIns="1800000"/>
          <a:lstStyle>
            <a:lvl1pPr algn="ctr">
              <a:defRPr/>
            </a:lvl1pPr>
          </a:lstStyle>
          <a:p>
            <a:r>
              <a:rPr lang="en-US" noProof="0" dirty="0"/>
              <a:t>Click icon to add picture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rgbClr val="FFFFFF"/>
        </a:solidFill>
        <a:effectLst/>
      </p:bgPr>
    </p:bg>
    <p:spTree>
      <p:nvGrpSpPr>
        <p:cNvPr id="1" name=""/>
        <p:cNvGrpSpPr/>
        <p:nvPr/>
      </p:nvGrpSpPr>
      <p:grpSpPr>
        <a:xfrm>
          <a:off x="0" y="0"/>
          <a:ext cx="0" cy="0"/>
          <a:chOff x="0" y="0"/>
          <a:chExt cx="0" cy="0"/>
        </a:xfrm>
      </p:grpSpPr>
      <p:sp>
        <p:nvSpPr>
          <p:cNvPr id="5" name="Rechteck 4"/>
          <p:cNvSpPr/>
          <p:nvPr userDrawn="1"/>
        </p:nvSpPr>
        <p:spPr bwMode="auto">
          <a:xfrm>
            <a:off x="0" y="0"/>
            <a:ext cx="12198350" cy="1439999"/>
          </a:xfrm>
          <a:prstGeom prst="rect">
            <a:avLst/>
          </a:prstGeom>
          <a:solidFill>
            <a:srgbClr val="FFFFFF"/>
          </a:solidFill>
          <a:ln w="127">
            <a:solidFill>
              <a:srgbClr val="FFFFFF"/>
            </a:solidFill>
          </a:ln>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de-DE" sz="1800"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0" y="-2784"/>
            <a:ext cx="12196800" cy="6858000"/>
          </a:xfrm>
          <a:noFill/>
        </p:spPr>
        <p:txBody>
          <a:bodyPr tIns="1800000"/>
          <a:lstStyle>
            <a:lvl1pPr algn="ctr">
              <a:defRPr/>
            </a:lvl1pPr>
          </a:lstStyle>
          <a:p>
            <a:r>
              <a:rPr lang="en-US" noProof="0" dirty="0"/>
              <a:t>Click icon to add picture</a:t>
            </a:r>
          </a:p>
        </p:txBody>
      </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6" name="Gruppieren 5"/>
          <p:cNvGrpSpPr/>
          <p:nvPr userDrawn="1"/>
        </p:nvGrpSpPr>
        <p:grpSpPr>
          <a:xfrm>
            <a:off x="-216000" y="-216000"/>
            <a:ext cx="12628800" cy="7290000"/>
            <a:chOff x="-216000" y="-216000"/>
            <a:chExt cx="12628800" cy="7290000"/>
          </a:xfrm>
        </p:grpSpPr>
        <p:cxnSp>
          <p:nvCxnSpPr>
            <p:cNvPr id="7" name="Gerade Verbindung 6"/>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0"/>
            <a:ext cx="1219835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noProof="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8" name="Gruppieren 7"/>
          <p:cNvGrpSpPr/>
          <p:nvPr userDrawn="1"/>
        </p:nvGrpSpPr>
        <p:grpSpPr>
          <a:xfrm>
            <a:off x="-216000" y="-216000"/>
            <a:ext cx="12628800"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8350" cy="6861907"/>
          </a:xfrm>
          <a:prstGeom prst="rect">
            <a:avLst/>
          </a:prstGeom>
          <a:solidFill>
            <a:srgbClr val="50BED7"/>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4" name="Gruppieren 3"/>
          <p:cNvGrpSpPr/>
          <p:nvPr userDrawn="1"/>
        </p:nvGrpSpPr>
        <p:grpSpPr>
          <a:xfrm>
            <a:off x="-216000" y="-216000"/>
            <a:ext cx="12628800" cy="7290000"/>
            <a:chOff x="-216000" y="-216000"/>
            <a:chExt cx="12628800" cy="7290000"/>
          </a:xfrm>
        </p:grpSpPr>
        <p:cxnSp>
          <p:nvCxnSpPr>
            <p:cNvPr id="5" name="Gerade Verbindung 4"/>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Gerade Verbindung 6"/>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8208962" cy="4748962"/>
          </a:xfrm>
        </p:spPr>
        <p:txBody>
          <a:bodyPr/>
          <a:lstStyle>
            <a:lvl1pPr>
              <a:buFont typeface="Arial" panose="020B0604020202090204" pitchFamily="34" charset="0"/>
              <a:buNone/>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6768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3" name="cdtContent Placeholder 2 Id3"/>
          <p:cNvSpPr>
            <a:spLocks noGrp="1"/>
          </p:cNvSpPr>
          <p:nvPr>
            <p:ph sz="half" idx="1"/>
            <p:custDataLst>
              <p:tags r:id="rId1"/>
            </p:custDataLst>
          </p:nvPr>
        </p:nvSpPr>
        <p:spPr>
          <a:xfrm>
            <a:off x="627063" y="1443038"/>
            <a:ext cx="5472112" cy="4748962"/>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half" idx="2"/>
            <p:custDataLst>
              <p:tags r:id="rId2"/>
            </p:custDataLst>
          </p:nvPr>
        </p:nvSpPr>
        <p:spPr>
          <a:xfrm>
            <a:off x="6243638" y="1443038"/>
            <a:ext cx="5472112" cy="4748962"/>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el 4"/>
          <p:cNvSpPr>
            <a:spLocks noGrp="1"/>
          </p:cNvSpPr>
          <p:nvPr>
            <p:ph type="title"/>
          </p:nvPr>
        </p:nvSpPr>
        <p:spPr/>
        <p:txBody>
          <a:bodyPr/>
          <a:lstStyle/>
          <a:p>
            <a:r>
              <a:rPr lang="en-US" dirty="0"/>
              <a:t>Click to edit Master title style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endParaRPr lang="en-US" noProof="0" dirty="0"/>
          </a:p>
        </p:txBody>
      </p:sp>
      <p:sp>
        <p:nvSpPr>
          <p:cNvPr id="3" name="cdtContent Placeholder 2 Id3"/>
          <p:cNvSpPr>
            <a:spLocks noGrp="1"/>
          </p:cNvSpPr>
          <p:nvPr>
            <p:ph sz="half" idx="1"/>
            <p:custDataLst>
              <p:tags r:id="rId1"/>
            </p:custDataLst>
          </p:nvPr>
        </p:nvSpPr>
        <p:spPr>
          <a:xfrm>
            <a:off x="627063" y="1443038"/>
            <a:ext cx="5472112" cy="4748962"/>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440000"/>
            <a:ext cx="5472000" cy="2304000"/>
          </a:xfrm>
        </p:spPr>
        <p:txBody>
          <a:bodyPr tIns="648000"/>
          <a:lstStyle>
            <a:lvl1pPr algn="ctr">
              <a:defRPr/>
            </a:lvl1pPr>
          </a:lstStyle>
          <a:p>
            <a:r>
              <a:rPr lang="en-US" noProof="0" dirty="0"/>
              <a:t>Click icon to add picture</a:t>
            </a:r>
          </a:p>
        </p:txBody>
      </p:sp>
      <p:sp>
        <p:nvSpPr>
          <p:cNvPr id="6" name="Bildplatzhalter 4"/>
          <p:cNvSpPr>
            <a:spLocks noGrp="1"/>
          </p:cNvSpPr>
          <p:nvPr>
            <p:ph type="pic" sz="quarter" idx="11"/>
          </p:nvPr>
        </p:nvSpPr>
        <p:spPr>
          <a:xfrm>
            <a:off x="6243637" y="3888000"/>
            <a:ext cx="5472000" cy="2304000"/>
          </a:xfrm>
        </p:spPr>
        <p:txBody>
          <a:bodyPr tIns="648000"/>
          <a:lstStyle>
            <a:lvl1pPr algn="ctr">
              <a:defRPr/>
            </a:lvl1pPr>
          </a:lstStyle>
          <a:p>
            <a:r>
              <a:rPr lang="en-US" noProof="0" dirty="0"/>
              <a:t>Click icon to add picture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3" name="cdtContent Placeholder 2 Id3"/>
          <p:cNvSpPr>
            <a:spLocks noGrp="1"/>
          </p:cNvSpPr>
          <p:nvPr>
            <p:ph sz="half" idx="1"/>
            <p:custDataLst>
              <p:tags r:id="rId1"/>
            </p:custDataLst>
          </p:nvPr>
        </p:nvSpPr>
        <p:spPr>
          <a:xfrm>
            <a:off x="627063" y="1440000"/>
            <a:ext cx="5904000" cy="4752000"/>
          </a:xfrm>
          <a:solidFill>
            <a:schemeClr val="accent2"/>
          </a:solidFill>
          <a:ln w="9525">
            <a:noFill/>
            <a:miter lim="800000"/>
          </a:ln>
        </p:spPr>
        <p:txBody>
          <a:bodyPr vert="horz" wrap="square" lIns="288000" tIns="252000" rIns="576000" bIns="25200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746000"/>
            <a:ext cx="5472000" cy="1998000"/>
          </a:xfrm>
        </p:spPr>
        <p:txBody>
          <a:bodyPr tIns="648000"/>
          <a:lstStyle>
            <a:lvl1pPr algn="ctr">
              <a:defRPr/>
            </a:lvl1pPr>
          </a:lstStyle>
          <a:p>
            <a:r>
              <a:rPr lang="en-US" noProof="0" dirty="0"/>
              <a:t>Click icon to add picture</a:t>
            </a:r>
          </a:p>
        </p:txBody>
      </p:sp>
      <p:sp>
        <p:nvSpPr>
          <p:cNvPr id="6" name="Bildplatzhalter 4"/>
          <p:cNvSpPr>
            <a:spLocks noGrp="1"/>
          </p:cNvSpPr>
          <p:nvPr>
            <p:ph type="pic" sz="quarter" idx="11"/>
          </p:nvPr>
        </p:nvSpPr>
        <p:spPr>
          <a:xfrm>
            <a:off x="6243637" y="3888000"/>
            <a:ext cx="5472000" cy="1998000"/>
          </a:xfrm>
        </p:spPr>
        <p:txBody>
          <a:bodyPr tIns="648000"/>
          <a:lstStyle>
            <a:lvl1pPr algn="ctr">
              <a:defRPr/>
            </a:lvl1pPr>
          </a:lstStyle>
          <a:p>
            <a:r>
              <a:rPr lang="en-US" noProof="0" dirty="0"/>
              <a:t>Click icon to add picture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8208962" cy="2300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3"/>
            </p:custDataLst>
          </p:nvPr>
        </p:nvSpPr>
        <p:spPr>
          <a:xfrm>
            <a:off x="627063" y="3888000"/>
            <a:ext cx="8208962" cy="2304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8"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905" indent="0">
              <a:buNone/>
              <a:defRPr/>
            </a:lvl2pPr>
          </a:lstStyle>
          <a:p>
            <a:pPr lvl="0"/>
            <a:r>
              <a:rPr lang="en-US" noProof="0" dirty="0"/>
              <a:t>Please insert URL</a:t>
            </a:r>
          </a:p>
        </p:txBody>
      </p:sp>
      <p:sp>
        <p:nvSpPr>
          <p:cNvPr id="11"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905" indent="0">
              <a:buNone/>
              <a:defRPr/>
            </a:lvl2pPr>
          </a:lstStyle>
          <a:p>
            <a:pPr lvl="0"/>
            <a:r>
              <a:rPr lang="en-US" noProof="0"/>
              <a:t>Please insert Restrictedity note</a:t>
            </a:r>
            <a:endParaRPr lang="en-US" noProof="0" dirty="0"/>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9" name="Group 33"/>
          <p:cNvGrpSpPr>
            <a:grpSpLocks noChangeAspect="1"/>
          </p:cNvGrpSpPr>
          <p:nvPr userDrawn="1"/>
        </p:nvGrpSpPr>
        <p:grpSpPr bwMode="gray">
          <a:xfrm>
            <a:off x="9555163" y="323850"/>
            <a:ext cx="2159000" cy="914400"/>
            <a:chOff x="6019" y="204"/>
            <a:chExt cx="1360" cy="576"/>
          </a:xfrm>
        </p:grpSpPr>
        <p:sp>
          <p:nvSpPr>
            <p:cNvPr id="30"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1"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2"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3"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4"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5"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6"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360045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3"/>
            </p:custDataLst>
          </p:nvPr>
        </p:nvSpPr>
        <p:spPr>
          <a:xfrm>
            <a:off x="4370388" y="1443038"/>
            <a:ext cx="3600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4"/>
            </p:custDataLst>
          </p:nvPr>
        </p:nvSpPr>
        <p:spPr>
          <a:xfrm>
            <a:off x="8115750" y="1443038"/>
            <a:ext cx="3600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sp>
        <p:nvSpPr>
          <p:cNvPr id="3" name="cdtContent Placeholder 2 Id3"/>
          <p:cNvSpPr>
            <a:spLocks noGrp="1"/>
          </p:cNvSpPr>
          <p:nvPr>
            <p:ph sz="quarter" idx="1"/>
            <p:custDataLst>
              <p:tags r:id="rId1"/>
            </p:custDataLst>
          </p:nvPr>
        </p:nvSpPr>
        <p:spPr>
          <a:xfrm>
            <a:off x="627063" y="1443038"/>
            <a:ext cx="5472112" cy="2300962"/>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quarter" idx="2"/>
            <p:custDataLst>
              <p:tags r:id="rId2"/>
            </p:custDataLst>
          </p:nvPr>
        </p:nvSpPr>
        <p:spPr>
          <a:xfrm>
            <a:off x="6243638" y="1443038"/>
            <a:ext cx="5472112" cy="2300962"/>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Content Placeholder 4 Id5"/>
          <p:cNvSpPr>
            <a:spLocks noGrp="1"/>
          </p:cNvSpPr>
          <p:nvPr>
            <p:ph sz="quarter" idx="3"/>
            <p:custDataLst>
              <p:tags r:id="rId3"/>
            </p:custDataLst>
          </p:nvPr>
        </p:nvSpPr>
        <p:spPr>
          <a:xfrm>
            <a:off x="627063" y="3888000"/>
            <a:ext cx="5472112" cy="2304000"/>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Content Placeholder 5 Id6"/>
          <p:cNvSpPr>
            <a:spLocks noGrp="1"/>
          </p:cNvSpPr>
          <p:nvPr>
            <p:ph sz="quarter" idx="4"/>
            <p:custDataLst>
              <p:tags r:id="rId4"/>
            </p:custDataLst>
          </p:nvPr>
        </p:nvSpPr>
        <p:spPr>
          <a:xfrm>
            <a:off x="6243638" y="3888000"/>
            <a:ext cx="5472112" cy="2304000"/>
          </a:xfr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90204" pitchFamily="34" charset="0"/>
              <a:buNone/>
              <a:defRPr lang="de-DE"/>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el 6"/>
          <p:cNvSpPr>
            <a:spLocks noGrp="1"/>
          </p:cNvSpPr>
          <p:nvPr>
            <p:ph type="title"/>
          </p:nvPr>
        </p:nvSpPr>
        <p:spPr/>
        <p:txBody>
          <a:bodyPr/>
          <a:lstStyle/>
          <a:p>
            <a:r>
              <a:rPr lang="en-US" dirty="0"/>
              <a:t>Click to edit Master title style</a:t>
            </a:r>
            <a:endParaRPr lang="de-DE"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5" name="cdtTextplatzhalter 13 Id5"/>
          <p:cNvSpPr>
            <a:spLocks noGrp="1"/>
          </p:cNvSpPr>
          <p:nvPr>
            <p:ph type="body" sz="quarter" idx="13" hasCustomPrompt="1"/>
            <p:custDataLst>
              <p:tags r:id="rId2"/>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8208962"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Textplatzhalter 13 Id5"/>
          <p:cNvSpPr>
            <a:spLocks noGrp="1"/>
          </p:cNvSpPr>
          <p:nvPr>
            <p:ph type="body" sz="quarter" idx="13" hasCustomPrompt="1"/>
            <p:custDataLst>
              <p:tags r:id="rId3"/>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6768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3" hasCustomPrompt="1"/>
            <p:custDataLst>
              <p:tags r:id="rId3"/>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403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3"/>
            </p:custDataLst>
          </p:nvPr>
        </p:nvSpPr>
        <p:spPr>
          <a:xfrm>
            <a:off x="4804025" y="1443038"/>
            <a:ext cx="403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4" hasCustomPrompt="1"/>
            <p:custDataLst>
              <p:tags r:id="rId4"/>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259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3"/>
            </p:custDataLst>
          </p:nvPr>
        </p:nvSpPr>
        <p:spPr>
          <a:xfrm>
            <a:off x="3362400" y="1443038"/>
            <a:ext cx="2736775"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4"/>
            </p:custDataLst>
          </p:nvPr>
        </p:nvSpPr>
        <p:spPr>
          <a:xfrm>
            <a:off x="6243638" y="1443038"/>
            <a:ext cx="2592387"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dtTextplatzhalter 13 Id7"/>
          <p:cNvSpPr>
            <a:spLocks noGrp="1"/>
          </p:cNvSpPr>
          <p:nvPr>
            <p:ph type="body" sz="quarter" idx="15" hasCustomPrompt="1"/>
            <p:custDataLst>
              <p:tags r:id="rId5"/>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8208962"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3"/>
            </p:custDataLst>
          </p:nvPr>
        </p:nvSpPr>
        <p:spPr>
          <a:xfrm>
            <a:off x="627063" y="3888000"/>
            <a:ext cx="8208962"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4" hasCustomPrompt="1"/>
            <p:custDataLst>
              <p:tags r:id="rId4"/>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2"/>
            </p:custDataLst>
          </p:nvPr>
        </p:nvSpPr>
        <p:spPr>
          <a:xfrm>
            <a:off x="627063" y="1443038"/>
            <a:ext cx="4032000"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3"/>
            </p:custDataLst>
          </p:nvPr>
        </p:nvSpPr>
        <p:spPr>
          <a:xfrm>
            <a:off x="4804024" y="1443038"/>
            <a:ext cx="4032000"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4"/>
            </p:custDataLst>
          </p:nvPr>
        </p:nvSpPr>
        <p:spPr>
          <a:xfrm>
            <a:off x="627063" y="3888000"/>
            <a:ext cx="4032000"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4 Id15"/>
          <p:cNvSpPr>
            <a:spLocks noGrp="1"/>
          </p:cNvSpPr>
          <p:nvPr>
            <p:ph sz="quarter" idx="15"/>
            <p:custDataLst>
              <p:tags r:id="rId5"/>
            </p:custDataLst>
          </p:nvPr>
        </p:nvSpPr>
        <p:spPr>
          <a:xfrm>
            <a:off x="4804025" y="3888000"/>
            <a:ext cx="4032000"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dtTextplatzhalter 13 Id10"/>
          <p:cNvSpPr>
            <a:spLocks noGrp="1"/>
          </p:cNvSpPr>
          <p:nvPr>
            <p:ph type="body" sz="quarter" idx="16" hasCustomPrompt="1"/>
            <p:custDataLst>
              <p:tags r:id="rId6"/>
            </p:custDataLst>
          </p:nvPr>
        </p:nvSpPr>
        <p:spPr>
          <a:xfrm>
            <a:off x="10419751" y="1443038"/>
            <a:ext cx="1295999" cy="4748962"/>
          </a:xfrm>
        </p:spPr>
        <p:txBody>
          <a:bodyPr/>
          <a:lstStyle>
            <a:lvl1pPr marL="144145" indent="-144145">
              <a:lnSpc>
                <a:spcPct val="100000"/>
              </a:lnSpc>
              <a:spcBef>
                <a:spcPts val="400"/>
              </a:spcBef>
              <a:spcAft>
                <a:spcPts val="400"/>
              </a:spcAft>
              <a:buSzPct val="70000"/>
              <a:buFont typeface="Arial" panose="020B0604020202090204" pitchFamily="34" charset="0"/>
              <a:buChar char="►"/>
              <a:defRPr sz="1200">
                <a:solidFill>
                  <a:srgbClr val="879BAA"/>
                </a:solidFill>
              </a:defRPr>
            </a:lvl1pPr>
            <a:lvl2pPr marL="144145" indent="-144145">
              <a:lnSpc>
                <a:spcPct val="100000"/>
              </a:lnSpc>
              <a:spcBef>
                <a:spcPts val="400"/>
              </a:spcBef>
              <a:spcAft>
                <a:spcPts val="400"/>
              </a:spcAft>
              <a:buClrTx/>
              <a:buSzPct val="70000"/>
              <a:buFont typeface="Arial" panose="020B0604020202090204" pitchFamily="34" charset="0"/>
              <a:buChar char="►"/>
              <a:defRPr sz="1200">
                <a:solidFill>
                  <a:srgbClr val="641946"/>
                </a:solidFill>
              </a:defRPr>
            </a:lvl2pPr>
            <a:lvl3pPr marL="288290" indent="-144145">
              <a:lnSpc>
                <a:spcPct val="100000"/>
              </a:lnSpc>
              <a:spcBef>
                <a:spcPts val="300"/>
              </a:spcBef>
              <a:spcAft>
                <a:spcPts val="300"/>
              </a:spcAft>
              <a:buSzPct val="70000"/>
              <a:buFont typeface="Arial" panose="020B0604020202090204" pitchFamily="34" charset="0"/>
              <a:buChar char="►"/>
              <a:defRPr sz="1000">
                <a:solidFill>
                  <a:srgbClr val="879BAA"/>
                </a:solidFill>
              </a:defRPr>
            </a:lvl3pPr>
            <a:lvl4pPr marL="288290" indent="-144145">
              <a:lnSpc>
                <a:spcPct val="100000"/>
              </a:lnSpc>
              <a:spcBef>
                <a:spcPts val="300"/>
              </a:spcBef>
              <a:spcAft>
                <a:spcPts val="300"/>
              </a:spcAft>
              <a:buClrTx/>
              <a:buSzPct val="70000"/>
              <a:buFont typeface="Arial" panose="020B0604020202090204" pitchFamily="34" charset="0"/>
              <a:buChar char="►"/>
              <a:defRPr sz="1000">
                <a:solidFill>
                  <a:srgbClr val="641946"/>
                </a:solidFill>
              </a:defRPr>
            </a:lvl4pPr>
            <a:lvl5pPr marL="431800" indent="-144145">
              <a:lnSpc>
                <a:spcPct val="100000"/>
              </a:lnSpc>
              <a:spcBef>
                <a:spcPts val="300"/>
              </a:spcBef>
              <a:spcAft>
                <a:spcPts val="300"/>
              </a:spcAft>
              <a:buSzPct val="70000"/>
              <a:buFont typeface="Arial" panose="020B0604020202090204" pitchFamily="34" charset="0"/>
              <a:buChar char="►"/>
              <a:defRPr sz="1000">
                <a:solidFill>
                  <a:schemeClr val="accent1"/>
                </a:solidFill>
              </a:defRPr>
            </a:lvl5pPr>
            <a:lvl6pPr marL="431800" indent="-144145">
              <a:lnSpc>
                <a:spcPct val="100000"/>
              </a:lnSpc>
              <a:spcBef>
                <a:spcPts val="300"/>
              </a:spcBef>
              <a:spcAft>
                <a:spcPts val="300"/>
              </a:spcAft>
              <a:buClrTx/>
              <a:buSzPct val="70000"/>
              <a:buFont typeface="Arial" panose="020B0604020202090204"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cdtText Placeholder 12 Id13"/>
          <p:cNvSpPr>
            <a:spLocks noGrp="1"/>
          </p:cNvSpPr>
          <p:nvPr>
            <p:ph type="body" sz="quarter" idx="14" hasCustomPrompt="1"/>
            <p:custDataLst>
              <p:tags r:id="rId1"/>
            </p:custDataLst>
          </p:nvPr>
        </p:nvSpPr>
        <p:spPr bwMode="auto">
          <a:xfrm>
            <a:off x="4658996" y="1440000"/>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anose="020B0604020202090204" pitchFamily="34" charset="0"/>
              <a:buNone/>
              <a:tabLst>
                <a:tab pos="5359400" algn="r"/>
              </a:tabLst>
              <a:defRPr>
                <a:solidFill>
                  <a:srgbClr val="000000"/>
                </a:solidFill>
              </a:defRPr>
            </a:lvl1pPr>
            <a:lvl2pPr marL="17970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2pPr>
            <a:lvl3pPr marL="179705" indent="-179705">
              <a:lnSpc>
                <a:spcPct val="100000"/>
              </a:lnSpc>
              <a:spcBef>
                <a:spcPts val="500"/>
              </a:spcBef>
              <a:spcAft>
                <a:spcPts val="500"/>
              </a:spcAft>
              <a:buFont typeface="Arial" panose="020B0604020202090204" pitchFamily="34" charset="0"/>
              <a:buChar char="•"/>
              <a:tabLst>
                <a:tab pos="5359400" algn="r"/>
              </a:tabLst>
              <a:defRPr b="1">
                <a:solidFill>
                  <a:srgbClr val="000000"/>
                </a:solidFill>
              </a:defRPr>
            </a:lvl3pPr>
            <a:lvl4pPr marL="36004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4pPr>
            <a:lvl5pPr marL="360045" indent="-179705">
              <a:lnSpc>
                <a:spcPct val="100000"/>
              </a:lnSpc>
              <a:spcBef>
                <a:spcPts val="500"/>
              </a:spcBef>
              <a:spcAft>
                <a:spcPts val="500"/>
              </a:spcAft>
              <a:buFont typeface="Arial" panose="020B0604020202090204" pitchFamily="34" charset="0"/>
              <a:buChar char="•"/>
              <a:tabLst>
                <a:tab pos="5359400" algn="r"/>
              </a:tabLst>
              <a:defRPr b="1" baseline="0">
                <a:solidFill>
                  <a:srgbClr val="000000"/>
                </a:solidFill>
              </a:defRPr>
            </a:lvl5pPr>
            <a:lvl6pPr marL="360680" indent="-180975">
              <a:lnSpc>
                <a:spcPct val="100000"/>
              </a:lnSpc>
              <a:spcBef>
                <a:spcPts val="500"/>
              </a:spcBef>
              <a:spcAft>
                <a:spcPts val="500"/>
              </a:spcAft>
              <a:buFont typeface="Arial" panose="020B060402020209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8" name="Bildplatzhalter 7"/>
          <p:cNvSpPr>
            <a:spLocks noGrp="1"/>
          </p:cNvSpPr>
          <p:nvPr>
            <p:ph type="pic" sz="quarter" idx="15"/>
          </p:nvPr>
        </p:nvSpPr>
        <p:spPr>
          <a:xfrm>
            <a:off x="0" y="1440000"/>
            <a:ext cx="4514400" cy="4752000"/>
          </a:xfrm>
        </p:spPr>
        <p:txBody>
          <a:bodyPr tIns="1800000"/>
          <a:lstStyle>
            <a:lvl1pPr algn="ctr">
              <a:defRPr/>
            </a:lvl1pPr>
          </a:lstStyle>
          <a:p>
            <a:r>
              <a:rPr lang="en-US" noProof="0" dirty="0"/>
              <a:t>Click icon to add picture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58" name="Grafik 57"/>
          <p:cNvPicPr>
            <a:picLocks noChangeAspect="1"/>
          </p:cNvPicPr>
          <p:nvPr userDrawn="1"/>
        </p:nvPicPr>
        <p:blipFill rotWithShape="1">
          <a:blip r:embed="rId4">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1"/>
            </p:custDataLst>
          </p:nvPr>
        </p:nvSpPr>
        <p:spPr bwMode="ltGray">
          <a:xfrm>
            <a:off x="627063" y="3891286"/>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8" name="Group 33"/>
          <p:cNvGrpSpPr>
            <a:grpSpLocks noChangeAspect="1"/>
          </p:cNvGrpSpPr>
          <p:nvPr userDrawn="1"/>
        </p:nvGrpSpPr>
        <p:grpSpPr bwMode="gray">
          <a:xfrm>
            <a:off x="9555163" y="323850"/>
            <a:ext cx="2159000" cy="914400"/>
            <a:chOff x="6019" y="204"/>
            <a:chExt cx="1360" cy="576"/>
          </a:xfrm>
        </p:grpSpPr>
        <p:sp>
          <p:nvSpPr>
            <p:cNvPr id="29"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0"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2"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3"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4"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5"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6"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891600"/>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80" name="Gruppieren 79"/>
          <p:cNvGrpSpPr/>
          <p:nvPr userDrawn="1"/>
        </p:nvGrpSpPr>
        <p:grpSpPr>
          <a:xfrm>
            <a:off x="-216000" y="-216000"/>
            <a:ext cx="12628800" cy="7290000"/>
            <a:chOff x="-216000" y="-216000"/>
            <a:chExt cx="12628800" cy="7290000"/>
          </a:xfrm>
        </p:grpSpPr>
        <p:cxnSp>
          <p:nvCxnSpPr>
            <p:cNvPr id="81" name="Gerade Verbindung 80"/>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0"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1"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2"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3"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4"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0"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1"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2"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3"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4"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5"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anose="020B0604020202090204"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30"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1"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2"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3"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5"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6"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9"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0"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1"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2"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3"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4"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5"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6"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7"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8"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49"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0"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1"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2"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3"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4"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5"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dirty="0"/>
              <a:t>Click to edit Master title style</a:t>
            </a:r>
          </a:p>
        </p:txBody>
      </p:sp>
      <p:sp>
        <p:nvSpPr>
          <p:cNvPr id="4" name="cdtText Placeholder 12 Id13"/>
          <p:cNvSpPr>
            <a:spLocks noGrp="1"/>
          </p:cNvSpPr>
          <p:nvPr>
            <p:ph type="body" sz="quarter" idx="14" hasCustomPrompt="1"/>
            <p:custDataLst>
              <p:tags r:id="rId1"/>
            </p:custDataLst>
          </p:nvPr>
        </p:nvSpPr>
        <p:spPr bwMode="auto">
          <a:xfrm>
            <a:off x="4658996" y="1439999"/>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anose="020B0604020202090204" pitchFamily="34" charset="0"/>
              <a:buNone/>
              <a:tabLst>
                <a:tab pos="5359400" algn="r"/>
              </a:tabLst>
              <a:defRPr>
                <a:solidFill>
                  <a:srgbClr val="000000"/>
                </a:solidFill>
              </a:defRPr>
            </a:lvl1pPr>
            <a:lvl2pPr marL="17970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2pPr>
            <a:lvl3pPr marL="179705" indent="-179705">
              <a:lnSpc>
                <a:spcPct val="100000"/>
              </a:lnSpc>
              <a:spcBef>
                <a:spcPts val="500"/>
              </a:spcBef>
              <a:spcAft>
                <a:spcPts val="500"/>
              </a:spcAft>
              <a:buFont typeface="Arial" panose="020B0604020202090204" pitchFamily="34" charset="0"/>
              <a:buChar char="•"/>
              <a:tabLst>
                <a:tab pos="5359400" algn="r"/>
              </a:tabLst>
              <a:defRPr b="1">
                <a:solidFill>
                  <a:srgbClr val="000000"/>
                </a:solidFill>
              </a:defRPr>
            </a:lvl3pPr>
            <a:lvl4pPr marL="36004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4pPr>
            <a:lvl5pPr marL="360045" indent="-179705">
              <a:lnSpc>
                <a:spcPct val="100000"/>
              </a:lnSpc>
              <a:spcBef>
                <a:spcPts val="500"/>
              </a:spcBef>
              <a:spcAft>
                <a:spcPts val="500"/>
              </a:spcAft>
              <a:buFont typeface="Arial" panose="020B0604020202090204" pitchFamily="34" charset="0"/>
              <a:buChar char="•"/>
              <a:tabLst>
                <a:tab pos="5359400" algn="r"/>
              </a:tabLst>
              <a:defRPr b="1" baseline="0">
                <a:solidFill>
                  <a:srgbClr val="000000"/>
                </a:solidFill>
              </a:defRPr>
            </a:lvl5pPr>
            <a:lvl6pPr marL="360680" indent="-180975">
              <a:lnSpc>
                <a:spcPct val="100000"/>
              </a:lnSpc>
              <a:spcBef>
                <a:spcPts val="500"/>
              </a:spcBef>
              <a:spcAft>
                <a:spcPts val="500"/>
              </a:spcAft>
              <a:buFont typeface="Arial" panose="020B060402020209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8" name="Bildplatzhalter 7"/>
          <p:cNvSpPr>
            <a:spLocks noGrp="1"/>
          </p:cNvSpPr>
          <p:nvPr>
            <p:ph type="pic" sz="quarter" idx="15"/>
          </p:nvPr>
        </p:nvSpPr>
        <p:spPr>
          <a:xfrm>
            <a:off x="0" y="1439999"/>
            <a:ext cx="4514400" cy="4752000"/>
          </a:xfrm>
        </p:spPr>
        <p:txBody>
          <a:bodyPr tIns="1800000"/>
          <a:lstStyle>
            <a:lvl1pPr algn="ctr">
              <a:defRPr/>
            </a:lvl1pPr>
          </a:lstStyle>
          <a:p>
            <a:r>
              <a:rPr lang="en-US" noProof="0" dirty="0"/>
              <a:t>Click icon to add picture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1"/>
            </p:custDataLst>
          </p:nvPr>
        </p:nvSpPr>
        <p:spPr>
          <a:xfrm>
            <a:off x="0" y="-1"/>
            <a:ext cx="12198350" cy="1440000"/>
          </a:xfrm>
        </p:spPr>
        <p:txBody>
          <a:bodyPr/>
          <a:lstStyle>
            <a:lvl1pPr>
              <a:defRPr/>
            </a:lvl1pPr>
          </a:lstStyle>
          <a:p>
            <a:r>
              <a:rPr lang="en-US" noProof="0" dirty="0"/>
              <a:t>Click to edit Master title style</a:t>
            </a:r>
          </a:p>
        </p:txBody>
      </p:sp>
      <p:sp>
        <p:nvSpPr>
          <p:cNvPr id="13" name="cdtText Placeholder 12 Id13"/>
          <p:cNvSpPr>
            <a:spLocks noGrp="1"/>
          </p:cNvSpPr>
          <p:nvPr>
            <p:ph type="body" sz="quarter" idx="13"/>
            <p:custDataLst>
              <p:tags r:id="rId2"/>
            </p:custDataLst>
          </p:nvPr>
        </p:nvSpPr>
        <p:spPr>
          <a:xfrm>
            <a:off x="627063" y="1443038"/>
            <a:ext cx="3887914"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Textplatzhalter 12 Id5"/>
          <p:cNvSpPr>
            <a:spLocks noGrp="1"/>
          </p:cNvSpPr>
          <p:nvPr>
            <p:ph type="body" sz="quarter" idx="14" hasCustomPrompt="1"/>
            <p:custDataLst>
              <p:tags r:id="rId3"/>
            </p:custDataLst>
          </p:nvPr>
        </p:nvSpPr>
        <p:spPr bwMode="auto">
          <a:xfrm>
            <a:off x="4658995" y="1440000"/>
            <a:ext cx="7539355"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anose="020B0604020202090204" pitchFamily="34" charset="0"/>
              <a:buNone/>
              <a:tabLst>
                <a:tab pos="5359400" algn="r"/>
              </a:tabLst>
              <a:defRPr>
                <a:solidFill>
                  <a:srgbClr val="000000"/>
                </a:solidFill>
              </a:defRPr>
            </a:lvl1pPr>
            <a:lvl2pPr marL="17970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2pPr>
            <a:lvl3pPr marL="179705" indent="-179705">
              <a:lnSpc>
                <a:spcPct val="100000"/>
              </a:lnSpc>
              <a:spcBef>
                <a:spcPts val="500"/>
              </a:spcBef>
              <a:spcAft>
                <a:spcPts val="500"/>
              </a:spcAft>
              <a:buFont typeface="Arial" panose="020B0604020202090204" pitchFamily="34" charset="0"/>
              <a:buChar char="•"/>
              <a:tabLst>
                <a:tab pos="5359400" algn="r"/>
              </a:tabLst>
              <a:defRPr b="1">
                <a:solidFill>
                  <a:srgbClr val="000000"/>
                </a:solidFill>
              </a:defRPr>
            </a:lvl3pPr>
            <a:lvl4pPr marL="360045" indent="-179705">
              <a:lnSpc>
                <a:spcPct val="100000"/>
              </a:lnSpc>
              <a:spcBef>
                <a:spcPts val="500"/>
              </a:spcBef>
              <a:spcAft>
                <a:spcPts val="500"/>
              </a:spcAft>
              <a:buFont typeface="Arial" panose="020B0604020202090204" pitchFamily="34" charset="0"/>
              <a:buChar char="•"/>
              <a:tabLst>
                <a:tab pos="5359400" algn="r"/>
              </a:tabLst>
              <a:defRPr b="0">
                <a:solidFill>
                  <a:srgbClr val="000000"/>
                </a:solidFill>
              </a:defRPr>
            </a:lvl4pPr>
            <a:lvl5pPr marL="360045" indent="-179705">
              <a:lnSpc>
                <a:spcPct val="100000"/>
              </a:lnSpc>
              <a:spcBef>
                <a:spcPts val="500"/>
              </a:spcBef>
              <a:spcAft>
                <a:spcPts val="500"/>
              </a:spcAft>
              <a:buFont typeface="Arial" panose="020B0604020202090204" pitchFamily="34" charset="0"/>
              <a:buChar char="•"/>
              <a:tabLst>
                <a:tab pos="5359400" algn="r"/>
              </a:tabLst>
              <a:defRPr b="1" baseline="0">
                <a:solidFill>
                  <a:srgbClr val="000000"/>
                </a:solidFill>
              </a:defRPr>
            </a:lvl5pPr>
            <a:lvl6pPr marL="360680" indent="-180975">
              <a:lnSpc>
                <a:spcPct val="100000"/>
              </a:lnSpc>
              <a:spcBef>
                <a:spcPts val="500"/>
              </a:spcBef>
              <a:spcAft>
                <a:spcPts val="500"/>
              </a:spcAft>
              <a:buFont typeface="Arial" panose="020B060402020209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9.xml"/><Relationship Id="rId21" Type="http://schemas.openxmlformats.org/officeDocument/2006/relationships/slideLayout" Target="../slideLayouts/slideLayout21.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1.xml"/><Relationship Id="rId54" Type="http://schemas.openxmlformats.org/officeDocument/2006/relationships/tags" Target="../tags/tag2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8" Type="http://schemas.openxmlformats.org/officeDocument/2006/relationships/slideLayout" Target="../slideLayouts/slideLayout8.xml"/><Relationship Id="rId51" Type="http://schemas.openxmlformats.org/officeDocument/2006/relationships/tags" Target="../tags/tag2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31"/>
            </p:custDataLst>
          </p:nvPr>
        </p:nvSpPr>
        <p:spPr bwMode="auto">
          <a:xfrm>
            <a:off x="0" y="-1"/>
            <a:ext cx="12198350" cy="1440000"/>
          </a:xfrm>
          <a:prstGeom prst="rect">
            <a:avLst/>
          </a:prstGeom>
          <a:noFill/>
          <a:ln w="9525">
            <a:noFill/>
            <a:miter lim="800000"/>
          </a:ln>
        </p:spPr>
        <p:txBody>
          <a:bodyPr vert="horz" wrap="square" lIns="626400" tIns="432000" rIns="3384000" bIns="234000" numCol="1" anchor="t" anchorCtr="0" compatLnSpc="1"/>
          <a:lstStyle/>
          <a:p>
            <a:pPr lvl="0"/>
            <a:r>
              <a:rPr lang="en-US" noProof="0" dirty="0"/>
              <a:t>Click to edit Master title style</a:t>
            </a:r>
          </a:p>
        </p:txBody>
      </p:sp>
      <p:sp>
        <p:nvSpPr>
          <p:cNvPr id="3079" name="cdtRectangle 116 Id3079"/>
          <p:cNvSpPr>
            <a:spLocks noGrp="1" noChangeArrowheads="1"/>
          </p:cNvSpPr>
          <p:nvPr>
            <p:ph type="body" idx="1"/>
            <p:custDataLst>
              <p:tags r:id="rId32"/>
            </p:custDataLst>
          </p:nvPr>
        </p:nvSpPr>
        <p:spPr bwMode="auto">
          <a:xfrm>
            <a:off x="627063" y="1443037"/>
            <a:ext cx="8208962" cy="4750413"/>
          </a:xfrm>
          <a:prstGeom prst="rect">
            <a:avLst/>
          </a:prstGeom>
          <a:noFill/>
          <a:ln w="9525">
            <a:noFill/>
            <a:miter lim="800000"/>
          </a:ln>
        </p:spPr>
        <p:txBody>
          <a:bodyPr vert="horz" wrap="square" lIns="0" tIns="0" rIns="0" bIns="0" numCol="1" anchor="t" anchorCtr="0" compatLnSpc="1"/>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072" name="cdtMasterTags_CL1 Id3072"/>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56"/>
            </p:custDataLst>
          </p:nvPr>
        </p:nvSpPr>
        <p:spPr bwMode="auto">
          <a:xfrm>
            <a:off x="0" y="6200774"/>
            <a:ext cx="12198350" cy="396875"/>
          </a:xfrm>
          <a:prstGeom prst="rect">
            <a:avLst/>
          </a:prstGeom>
          <a:noFill/>
          <a:ln w="9525">
            <a:noFill/>
            <a:miter lim="800000"/>
          </a:ln>
          <a:effectLst/>
        </p:spPr>
        <p:txBody>
          <a:bodyPr lIns="626400" tIns="144000" rIns="3211200" bIns="0" anchor="ctr"/>
          <a:lstStyle/>
          <a:p>
            <a:r>
              <a:rPr lang="en-US" sz="1000" b="1" noProof="0" dirty="0">
                <a:solidFill>
                  <a:srgbClr val="879BAA"/>
                </a:solidFill>
              </a:rPr>
              <a:t>Restricted © Siemens 2019</a:t>
            </a:r>
          </a:p>
        </p:txBody>
      </p:sp>
      <p:sp>
        <p:nvSpPr>
          <p:cNvPr id="64" name="cdtTextBox 12 Id17"/>
          <p:cNvSpPr txBox="1"/>
          <p:nvPr>
            <p:custDataLst>
              <p:tags r:id="rId57"/>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r>
              <a:rPr lang="en-US" sz="1000" noProof="0" dirty="0">
                <a:solidFill>
                  <a:srgbClr val="000000"/>
                </a:solidFill>
              </a:rPr>
              <a:t>2019-08-30</a:t>
            </a:r>
          </a:p>
          <a:p>
            <a:pPr>
              <a:lnSpc>
                <a:spcPct val="110000"/>
              </a:lnSpc>
              <a:spcBef>
                <a:spcPts val="0"/>
              </a:spcBef>
            </a:pPr>
            <a:endParaRPr lang="en-US" sz="1000" noProof="0" dirty="0">
              <a:solidFill>
                <a:srgbClr val="000000"/>
              </a:solidFill>
            </a:endParaRPr>
          </a:p>
          <a:p>
            <a:pPr>
              <a:lnSpc>
                <a:spcPct val="110000"/>
              </a:lnSpc>
              <a:spcBef>
                <a:spcPts val="0"/>
              </a:spcBef>
            </a:pPr>
            <a:endParaRPr lang="en-US" sz="1000" noProof="0" dirty="0">
              <a:solidFill>
                <a:srgbClr val="000000"/>
              </a:solidFill>
            </a:endParaRPr>
          </a:p>
        </p:txBody>
      </p:sp>
      <p:sp>
        <p:nvSpPr>
          <p:cNvPr id="65" name="cdtTextBox 11 Id18"/>
          <p:cNvSpPr txBox="1"/>
          <p:nvPr>
            <p:custDataLst>
              <p:tags r:id="rId58"/>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dirty="0">
                <a:solidFill>
                  <a:srgbClr val="000000"/>
                </a:solidFill>
              </a:rPr>
              <a:t>Page </a:t>
            </a:r>
            <a:fld id="{91E7552C-A157-4A4F-8E99-698C0325FC94}" type="slidenum">
              <a:rPr lang="en-US" sz="1000" noProof="0" dirty="0" smtClean="0">
                <a:solidFill>
                  <a:srgbClr val="000000"/>
                </a:solidFill>
              </a:rPr>
              <a:t>‹#›</a:t>
            </a:fld>
            <a:endParaRPr lang="en-US" sz="1000" noProof="0" dirty="0">
              <a:solidFill>
                <a:srgbClr val="000000"/>
              </a:solidFill>
            </a:endParaRPr>
          </a:p>
        </p:txBody>
      </p:sp>
      <p:sp>
        <p:nvSpPr>
          <p:cNvPr id="66" name="cdtTextBox 13 Id19"/>
          <p:cNvSpPr txBox="1"/>
          <p:nvPr>
            <p:custDataLst>
              <p:tags r:id="rId59"/>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r>
              <a:rPr lang="en-US" sz="1000" noProof="0" dirty="0">
                <a:solidFill>
                  <a:srgbClr val="000000"/>
                </a:solidFill>
              </a:rPr>
              <a:t>DI</a:t>
            </a:r>
            <a:r>
              <a:rPr lang="en-US" sz="1000" baseline="0" noProof="0" dirty="0">
                <a:solidFill>
                  <a:srgbClr val="000000"/>
                </a:solidFill>
              </a:rPr>
              <a:t> TI ATD 4 CN</a:t>
            </a:r>
          </a:p>
        </p:txBody>
      </p:sp>
      <p:grpSp>
        <p:nvGrpSpPr>
          <p:cNvPr id="67" name="Gruppieren 66"/>
          <p:cNvGrpSpPr/>
          <p:nvPr/>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p:nvGrpSpPr>
        <p:grpSpPr bwMode="gray">
          <a:xfrm>
            <a:off x="9555163" y="323850"/>
            <a:ext cx="2159000"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noProof="0" dirty="0"/>
            </a:p>
          </p:txBody>
        </p:sp>
        <p:sp>
          <p:nvSpPr>
            <p:cNvPr id="58" name="Freeform 35"/>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59" name="Freeform 36"/>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60" name="Freeform 37"/>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61" name="Freeform 38"/>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62" name="Freeform 39"/>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0" name="Freeform 40"/>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1" name="Freeform 41"/>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2" name="Freeform 42"/>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3" name="Freeform 43"/>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4" name="Freeform 44"/>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5" name="Freeform 45"/>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6" name="Freeform 46"/>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7" name="Freeform 47"/>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8" name="Freeform 48"/>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99" name="Freeform 49"/>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0" name="Freeform 50"/>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1" name="Freeform 51"/>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2" name="Freeform 52"/>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3" name="Freeform 53"/>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4" name="Freeform 54"/>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5" name="Freeform 55"/>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6" name="Freeform 56"/>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7" name="Freeform 57"/>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8" name="Freeform 58"/>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09" name="Freeform 59"/>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p:txStyles>
    <p:titleStyle>
      <a:lvl1pPr algn="l" rtl="0" eaLnBrk="1" fontAlgn="base" hangingPunct="1">
        <a:spcBef>
          <a:spcPct val="0"/>
        </a:spcBef>
        <a:spcAft>
          <a:spcPct val="0"/>
        </a:spcAft>
        <a:defRPr sz="2200" b="1">
          <a:solidFill>
            <a:srgbClr val="00646E"/>
          </a:solidFill>
          <a:latin typeface="Arial" panose="020B0604020202090204" pitchFamily="34" charset="0"/>
          <a:ea typeface="+mj-ea"/>
          <a:cs typeface="Arial" panose="020B0604020202090204" pitchFamily="34" charset="0"/>
        </a:defRPr>
      </a:lvl1pPr>
      <a:lvl2pPr algn="l" rtl="0" eaLnBrk="1" fontAlgn="base" hangingPunct="1">
        <a:spcBef>
          <a:spcPct val="0"/>
        </a:spcBef>
        <a:spcAft>
          <a:spcPct val="0"/>
        </a:spcAft>
        <a:defRPr sz="2000" b="1">
          <a:solidFill>
            <a:schemeClr val="tx1"/>
          </a:solidFill>
          <a:latin typeface="Arial" panose="020B0604020202090204" pitchFamily="34" charset="0"/>
          <a:ea typeface="MS PGothic" charset="-128"/>
        </a:defRPr>
      </a:lvl2pPr>
      <a:lvl3pPr algn="l" rtl="0" eaLnBrk="1" fontAlgn="base" hangingPunct="1">
        <a:spcBef>
          <a:spcPct val="0"/>
        </a:spcBef>
        <a:spcAft>
          <a:spcPct val="0"/>
        </a:spcAft>
        <a:defRPr sz="2000" b="1">
          <a:solidFill>
            <a:schemeClr val="tx1"/>
          </a:solidFill>
          <a:latin typeface="Arial" panose="020B0604020202090204" pitchFamily="34" charset="0"/>
          <a:ea typeface="MS PGothic" charset="-128"/>
        </a:defRPr>
      </a:lvl3pPr>
      <a:lvl4pPr algn="l" rtl="0" eaLnBrk="1" fontAlgn="base" hangingPunct="1">
        <a:spcBef>
          <a:spcPct val="0"/>
        </a:spcBef>
        <a:spcAft>
          <a:spcPct val="0"/>
        </a:spcAft>
        <a:defRPr sz="2000" b="1">
          <a:solidFill>
            <a:schemeClr val="tx1"/>
          </a:solidFill>
          <a:latin typeface="Arial" panose="020B0604020202090204" pitchFamily="34" charset="0"/>
          <a:ea typeface="MS PGothic" charset="-128"/>
        </a:defRPr>
      </a:lvl4pPr>
      <a:lvl5pPr algn="l" rtl="0" eaLnBrk="1" fontAlgn="base" hangingPunct="1">
        <a:spcBef>
          <a:spcPct val="0"/>
        </a:spcBef>
        <a:spcAft>
          <a:spcPct val="0"/>
        </a:spcAft>
        <a:defRPr sz="2000" b="1">
          <a:solidFill>
            <a:schemeClr val="tx1"/>
          </a:solidFill>
          <a:latin typeface="Arial" panose="020B0604020202090204" pitchFamily="34" charset="0"/>
          <a:ea typeface="MS PGothic" charset="-128"/>
        </a:defRPr>
      </a:lvl5pPr>
      <a:lvl6pPr marL="457200" algn="l" rtl="0" eaLnBrk="1" fontAlgn="base" hangingPunct="1">
        <a:spcBef>
          <a:spcPct val="0"/>
        </a:spcBef>
        <a:spcAft>
          <a:spcPct val="0"/>
        </a:spcAft>
        <a:defRPr sz="2000" b="1">
          <a:solidFill>
            <a:schemeClr val="tx1"/>
          </a:solidFill>
          <a:latin typeface="Arial" panose="020B060402020209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9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9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90204" pitchFamily="34"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anose="020B0604020202090204" pitchFamily="34" charset="0"/>
        <a:buNone/>
        <a:defRPr>
          <a:solidFill>
            <a:schemeClr val="tx1"/>
          </a:solidFill>
          <a:latin typeface="Arial" panose="020B0604020202090204" pitchFamily="34" charset="0"/>
          <a:ea typeface="+mn-ea"/>
          <a:cs typeface="Arial" panose="020B0604020202090204" pitchFamily="34" charset="0"/>
        </a:defRPr>
      </a:lvl1pPr>
      <a:lvl2pPr marL="17970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90204" pitchFamily="34" charset="0"/>
          <a:ea typeface="+mn-ea"/>
          <a:cs typeface="Arial" panose="020B0604020202090204" pitchFamily="34" charset="0"/>
        </a:defRPr>
      </a:lvl2pPr>
      <a:lvl3pPr marL="35877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90204" pitchFamily="34" charset="0"/>
          <a:ea typeface="+mn-ea"/>
          <a:cs typeface="Arial" panose="020B0604020202090204" pitchFamily="34" charset="0"/>
        </a:defRPr>
      </a:lvl3pPr>
      <a:lvl4pPr marL="538480"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90204" pitchFamily="34" charset="0"/>
          <a:ea typeface="+mn-ea"/>
          <a:cs typeface="Arial" panose="020B0604020202090204" pitchFamily="34" charset="0"/>
        </a:defRPr>
      </a:lvl4pPr>
      <a:lvl5pPr marL="720090" indent="-179705" algn="l" rtl="0" eaLnBrk="1" fontAlgn="base" hangingPunct="1">
        <a:lnSpc>
          <a:spcPct val="110000"/>
        </a:lnSpc>
        <a:spcBef>
          <a:spcPct val="0"/>
        </a:spcBef>
        <a:spcAft>
          <a:spcPct val="0"/>
        </a:spcAft>
        <a:buClr>
          <a:srgbClr val="879BAA"/>
        </a:buClr>
        <a:buChar char="•"/>
        <a:defRPr baseline="0">
          <a:solidFill>
            <a:schemeClr val="tx1"/>
          </a:solidFill>
          <a:latin typeface="Arial" panose="020B0604020202090204" pitchFamily="34" charset="0"/>
          <a:ea typeface="+mn-ea"/>
          <a:cs typeface="Arial" panose="020B0604020202090204" pitchFamily="34" charset="0"/>
        </a:defRPr>
      </a:lvl5pPr>
      <a:lvl6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6pPr>
      <a:lvl7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7pPr>
      <a:lvl8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8pPr>
      <a:lvl9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hoya012/deep_learning_object_detection#2014"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hyperlink" Target="https://research.mapillary.com/iccv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hyperlink" Target="http://densepose.org/" TargetMode="External"/><Relationship Id="rId4" Type="http://schemas.openxmlformats.org/officeDocument/2006/relationships/hyperlink" Target="http://cocodataset.org/index.htm#keypoints-201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BFB0-602C-4F95-91F2-9F84AB2609D6}"/>
              </a:ext>
            </a:extLst>
          </p:cNvPr>
          <p:cNvSpPr>
            <a:spLocks noGrp="1"/>
          </p:cNvSpPr>
          <p:nvPr>
            <p:ph type="ctrTitle"/>
          </p:nvPr>
        </p:nvSpPr>
        <p:spPr>
          <a:noFill/>
        </p:spPr>
        <p:txBody>
          <a:bodyPr/>
          <a:lstStyle/>
          <a:p>
            <a:r>
              <a:rPr lang="en-US" sz="3600" dirty="0"/>
              <a:t>Object detection all in one</a:t>
            </a:r>
          </a:p>
        </p:txBody>
      </p:sp>
      <p:sp>
        <p:nvSpPr>
          <p:cNvPr id="3" name="Text Placeholder 2">
            <a:extLst>
              <a:ext uri="{FF2B5EF4-FFF2-40B4-BE49-F238E27FC236}">
                <a16:creationId xmlns:a16="http://schemas.microsoft.com/office/drawing/2014/main" id="{188DDA38-444E-4AA4-B543-90BD6FC80DC2}"/>
              </a:ext>
            </a:extLst>
          </p:cNvPr>
          <p:cNvSpPr>
            <a:spLocks noGrp="1"/>
          </p:cNvSpPr>
          <p:nvPr>
            <p:ph type="body" sz="quarter" idx="12"/>
          </p:nvPr>
        </p:nvSpPr>
        <p:spPr/>
        <p:txBody>
          <a:bodyPr/>
          <a:lstStyle/>
          <a:p>
            <a:r>
              <a:rPr lang="en-US" dirty="0"/>
              <a:t>All in one</a:t>
            </a:r>
          </a:p>
        </p:txBody>
      </p:sp>
      <p:sp>
        <p:nvSpPr>
          <p:cNvPr id="4" name="Text Placeholder 3">
            <a:extLst>
              <a:ext uri="{FF2B5EF4-FFF2-40B4-BE49-F238E27FC236}">
                <a16:creationId xmlns:a16="http://schemas.microsoft.com/office/drawing/2014/main" id="{9428B059-FE95-4615-9067-CA826D9EAA2E}"/>
              </a:ext>
            </a:extLst>
          </p:cNvPr>
          <p:cNvSpPr>
            <a:spLocks noGrp="1"/>
          </p:cNvSpPr>
          <p:nvPr>
            <p:ph type="body" sz="quarter" idx="13"/>
          </p:nvPr>
        </p:nvSpPr>
        <p:spPr/>
        <p:txBody>
          <a:bodyPr/>
          <a:lstStyle/>
          <a:p>
            <a:r>
              <a:rPr lang="en-US" dirty="0"/>
              <a:t>All in one</a:t>
            </a:r>
          </a:p>
        </p:txBody>
      </p:sp>
      <p:sp>
        <p:nvSpPr>
          <p:cNvPr id="5" name="Rectangle 4">
            <a:extLst>
              <a:ext uri="{FF2B5EF4-FFF2-40B4-BE49-F238E27FC236}">
                <a16:creationId xmlns:a16="http://schemas.microsoft.com/office/drawing/2014/main" id="{E3221284-9391-444E-A418-9CA4D3B52AA2}"/>
              </a:ext>
            </a:extLst>
          </p:cNvPr>
          <p:cNvSpPr/>
          <p:nvPr/>
        </p:nvSpPr>
        <p:spPr bwMode="auto">
          <a:xfrm>
            <a:off x="0" y="6652933"/>
            <a:ext cx="1270000" cy="156133"/>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square" lIns="0" tIns="0" rIns="0" bIns="0" numCol="1" spcCol="72000" rtlCol="0" anchor="ctr">
            <a:spAutoFit/>
          </a:bodyPr>
          <a:lstStyle/>
          <a:p>
            <a:pPr algn="ctr">
              <a:lnSpc>
                <a:spcPct val="110000"/>
              </a:lnSpc>
              <a:spcBef>
                <a:spcPct val="0"/>
              </a:spcBef>
              <a:buFont typeface="Wingdings" panose="05000000000000000000" charset="0"/>
              <a:buNone/>
            </a:pPr>
            <a:r>
              <a:rPr lang="en-US" sz="1000">
                <a:solidFill>
                  <a:srgbClr val="000000"/>
                </a:solidFill>
                <a:latin typeface="+mn-lt"/>
                <a:ea typeface="Arial Unicode MS" panose="020B0604020202020204" pitchFamily="34" charset="-128"/>
                <a:cs typeface="Arial Unicode MS" panose="020B0604020202020204" pitchFamily="34" charset="-128"/>
              </a:rPr>
              <a:t>Restricted</a:t>
            </a:r>
            <a:endParaRPr lang="en-US" sz="1000" dirty="0">
              <a:solidFill>
                <a:srgbClr val="000000"/>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13117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FBD866-28C4-4B29-A7DF-0711A101D140}"/>
              </a:ext>
            </a:extLst>
          </p:cNvPr>
          <p:cNvPicPr>
            <a:picLocks noChangeAspect="1"/>
          </p:cNvPicPr>
          <p:nvPr/>
        </p:nvPicPr>
        <p:blipFill>
          <a:blip r:embed="rId2"/>
          <a:stretch>
            <a:fillRect/>
          </a:stretch>
        </p:blipFill>
        <p:spPr>
          <a:xfrm>
            <a:off x="627062" y="964275"/>
            <a:ext cx="6210300" cy="5267325"/>
          </a:xfrm>
          <a:prstGeom prst="rect">
            <a:avLst/>
          </a:prstGeom>
        </p:spPr>
      </p:pic>
      <p:sp>
        <p:nvSpPr>
          <p:cNvPr id="5" name="Title 4">
            <a:extLst>
              <a:ext uri="{FF2B5EF4-FFF2-40B4-BE49-F238E27FC236}">
                <a16:creationId xmlns:a16="http://schemas.microsoft.com/office/drawing/2014/main" id="{4849F2E1-5DBD-452C-88A9-CBEED0F4E7DB}"/>
              </a:ext>
            </a:extLst>
          </p:cNvPr>
          <p:cNvSpPr>
            <a:spLocks noGrp="1"/>
          </p:cNvSpPr>
          <p:nvPr>
            <p:ph type="ctrTitle"/>
          </p:nvPr>
        </p:nvSpPr>
        <p:spPr>
          <a:xfrm>
            <a:off x="627063" y="4816398"/>
            <a:ext cx="6480000" cy="986097"/>
          </a:xfrm>
        </p:spPr>
        <p:txBody>
          <a:bodyPr/>
          <a:lstStyle/>
          <a:p>
            <a:r>
              <a:rPr lang="en-US" dirty="0"/>
              <a:t>Traditional methods</a:t>
            </a:r>
          </a:p>
        </p:txBody>
      </p:sp>
      <p:sp>
        <p:nvSpPr>
          <p:cNvPr id="6" name="Text Placeholder 5">
            <a:extLst>
              <a:ext uri="{FF2B5EF4-FFF2-40B4-BE49-F238E27FC236}">
                <a16:creationId xmlns:a16="http://schemas.microsoft.com/office/drawing/2014/main" id="{F317C2E8-0202-4A05-9972-6C69FC2B6B4B}"/>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6A6FAC7E-41CA-406C-929A-99288CDF76A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5499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Selective Search</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56FA3F18-D0E3-4E5E-94D0-1F51F15F340A}"/>
              </a:ext>
            </a:extLst>
          </p:cNvPr>
          <p:cNvPicPr>
            <a:picLocks noChangeAspect="1"/>
          </p:cNvPicPr>
          <p:nvPr/>
        </p:nvPicPr>
        <p:blipFill>
          <a:blip r:embed="rId2"/>
          <a:stretch>
            <a:fillRect/>
          </a:stretch>
        </p:blipFill>
        <p:spPr>
          <a:xfrm>
            <a:off x="403225" y="980660"/>
            <a:ext cx="9224440" cy="2892278"/>
          </a:xfrm>
          <a:prstGeom prst="rect">
            <a:avLst/>
          </a:prstGeom>
        </p:spPr>
      </p:pic>
      <p:pic>
        <p:nvPicPr>
          <p:cNvPr id="4" name="Picture 3">
            <a:extLst>
              <a:ext uri="{FF2B5EF4-FFF2-40B4-BE49-F238E27FC236}">
                <a16:creationId xmlns:a16="http://schemas.microsoft.com/office/drawing/2014/main" id="{4F86E502-F8C8-4D01-AAAD-C4CAB03D9945}"/>
              </a:ext>
            </a:extLst>
          </p:cNvPr>
          <p:cNvPicPr>
            <a:picLocks noChangeAspect="1"/>
          </p:cNvPicPr>
          <p:nvPr/>
        </p:nvPicPr>
        <p:blipFill>
          <a:blip r:embed="rId3"/>
          <a:stretch>
            <a:fillRect/>
          </a:stretch>
        </p:blipFill>
        <p:spPr>
          <a:xfrm>
            <a:off x="5595105" y="3645030"/>
            <a:ext cx="5184720" cy="2578220"/>
          </a:xfrm>
          <a:prstGeom prst="rect">
            <a:avLst/>
          </a:prstGeom>
        </p:spPr>
      </p:pic>
      <p:cxnSp>
        <p:nvCxnSpPr>
          <p:cNvPr id="7" name="Straight Arrow Connector 6">
            <a:extLst>
              <a:ext uri="{FF2B5EF4-FFF2-40B4-BE49-F238E27FC236}">
                <a16:creationId xmlns:a16="http://schemas.microsoft.com/office/drawing/2014/main" id="{C807AF5D-7477-4CD4-B877-03E7092A16E1}"/>
              </a:ext>
            </a:extLst>
          </p:cNvPr>
          <p:cNvCxnSpPr>
            <a:endCxn id="4" idx="1"/>
          </p:cNvCxnSpPr>
          <p:nvPr/>
        </p:nvCxnSpPr>
        <p:spPr bwMode="auto">
          <a:xfrm>
            <a:off x="3218775" y="3284980"/>
            <a:ext cx="2376330" cy="1649160"/>
          </a:xfrm>
          <a:prstGeom prst="straightConnector1">
            <a:avLst/>
          </a:prstGeom>
          <a:solidFill>
            <a:schemeClr val="tx2"/>
          </a:solidFill>
          <a:ln w="9525" cap="flat" cmpd="sng" algn="ctr">
            <a:solidFill>
              <a:schemeClr val="tx1"/>
            </a:solidFill>
            <a:prstDash val="solid"/>
            <a:round/>
            <a:headEnd type="none" w="med" len="med"/>
            <a:tailEnd type="triangle"/>
          </a:ln>
        </p:spPr>
      </p:cxnSp>
      <p:pic>
        <p:nvPicPr>
          <p:cNvPr id="10" name="Picture 9">
            <a:extLst>
              <a:ext uri="{FF2B5EF4-FFF2-40B4-BE49-F238E27FC236}">
                <a16:creationId xmlns:a16="http://schemas.microsoft.com/office/drawing/2014/main" id="{9863AAB0-B007-4D5F-BB7E-80C885A0A39D}"/>
              </a:ext>
            </a:extLst>
          </p:cNvPr>
          <p:cNvPicPr>
            <a:picLocks noChangeAspect="1"/>
          </p:cNvPicPr>
          <p:nvPr/>
        </p:nvPicPr>
        <p:blipFill>
          <a:blip r:embed="rId4"/>
          <a:stretch>
            <a:fillRect/>
          </a:stretch>
        </p:blipFill>
        <p:spPr>
          <a:xfrm>
            <a:off x="986465" y="3930195"/>
            <a:ext cx="2952410" cy="2453484"/>
          </a:xfrm>
          <a:prstGeom prst="rect">
            <a:avLst/>
          </a:prstGeom>
        </p:spPr>
      </p:pic>
    </p:spTree>
    <p:extLst>
      <p:ext uri="{BB962C8B-B14F-4D97-AF65-F5344CB8AC3E}">
        <p14:creationId xmlns:p14="http://schemas.microsoft.com/office/powerpoint/2010/main" val="192378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Selective Search -- pipeline</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4BC954BC-91F6-4764-98F5-1FEE940A4C78}"/>
              </a:ext>
            </a:extLst>
          </p:cNvPr>
          <p:cNvPicPr>
            <a:picLocks noChangeAspect="1"/>
          </p:cNvPicPr>
          <p:nvPr/>
        </p:nvPicPr>
        <p:blipFill>
          <a:blip r:embed="rId3"/>
          <a:stretch>
            <a:fillRect/>
          </a:stretch>
        </p:blipFill>
        <p:spPr>
          <a:xfrm>
            <a:off x="266365" y="1340710"/>
            <a:ext cx="11391900" cy="3152775"/>
          </a:xfrm>
          <a:prstGeom prst="rect">
            <a:avLst/>
          </a:prstGeom>
        </p:spPr>
      </p:pic>
      <p:sp>
        <p:nvSpPr>
          <p:cNvPr id="6" name="TextBox 5">
            <a:extLst>
              <a:ext uri="{FF2B5EF4-FFF2-40B4-BE49-F238E27FC236}">
                <a16:creationId xmlns:a16="http://schemas.microsoft.com/office/drawing/2014/main" id="{B84A1A9A-DED8-4B7F-85D0-6A09425AE6D5}"/>
              </a:ext>
            </a:extLst>
          </p:cNvPr>
          <p:cNvSpPr txBox="1"/>
          <p:nvPr/>
        </p:nvSpPr>
        <p:spPr>
          <a:xfrm>
            <a:off x="1274505" y="4727518"/>
            <a:ext cx="9865370" cy="1143359"/>
          </a:xfrm>
          <a:prstGeom prst="rect">
            <a:avLst/>
          </a:prstGeom>
          <a:noFill/>
        </p:spPr>
        <p:txBody>
          <a:bodyPr wrap="square" lIns="0" tIns="0" rIns="0" bIns="0" rtlCol="0">
            <a:noAutofit/>
          </a:bodyPr>
          <a:lstStyle/>
          <a:p>
            <a:pPr>
              <a:lnSpc>
                <a:spcPct val="110000"/>
              </a:lnSpc>
              <a:spcBef>
                <a:spcPts val="0"/>
              </a:spcBef>
            </a:pPr>
            <a:r>
              <a:rPr lang="en-US" sz="1400" dirty="0">
                <a:solidFill>
                  <a:schemeClr val="tx1"/>
                </a:solidFill>
                <a:latin typeface="+mn-lt"/>
                <a:ea typeface="Arial Unicode MS" panose="020B0604020202020204" pitchFamily="34" charset="-128"/>
                <a:cs typeface="Arial Unicode MS" panose="020B0604020202020204" pitchFamily="34" charset="-128"/>
              </a:rPr>
              <a:t>Training: Training classifier (SVM) combining with ground truth and false positive generated by selective search.</a:t>
            </a:r>
          </a:p>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400" dirty="0">
                <a:solidFill>
                  <a:schemeClr val="tx1"/>
                </a:solidFill>
                <a:latin typeface="+mn-lt"/>
                <a:ea typeface="Arial Unicode MS" panose="020B0604020202020204" pitchFamily="34" charset="-128"/>
                <a:cs typeface="Arial Unicode MS" panose="020B0604020202020204" pitchFamily="34" charset="-128"/>
              </a:rPr>
              <a:t>Inferencing: A traditional two stage method of generating bounding box first and then do classification parallelly within each region proposals.</a:t>
            </a:r>
          </a:p>
        </p:txBody>
      </p:sp>
    </p:spTree>
    <p:extLst>
      <p:ext uri="{BB962C8B-B14F-4D97-AF65-F5344CB8AC3E}">
        <p14:creationId xmlns:p14="http://schemas.microsoft.com/office/powerpoint/2010/main" val="7308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Non-deep region proposals</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57ED2448-8C9A-4D17-9177-266C539BAFD0}"/>
              </a:ext>
            </a:extLst>
          </p:cNvPr>
          <p:cNvPicPr>
            <a:picLocks noChangeAspect="1"/>
          </p:cNvPicPr>
          <p:nvPr/>
        </p:nvPicPr>
        <p:blipFill>
          <a:blip r:embed="rId2"/>
          <a:stretch>
            <a:fillRect/>
          </a:stretch>
        </p:blipFill>
        <p:spPr>
          <a:xfrm>
            <a:off x="441325" y="1490662"/>
            <a:ext cx="11315700" cy="3876675"/>
          </a:xfrm>
          <a:prstGeom prst="rect">
            <a:avLst/>
          </a:prstGeom>
        </p:spPr>
      </p:pic>
    </p:spTree>
    <p:extLst>
      <p:ext uri="{BB962C8B-B14F-4D97-AF65-F5344CB8AC3E}">
        <p14:creationId xmlns:p14="http://schemas.microsoft.com/office/powerpoint/2010/main" val="1094308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Another Proposal method: </a:t>
            </a:r>
            <a:r>
              <a:rPr lang="en-US" dirty="0" err="1"/>
              <a:t>EdgeBoxes</a:t>
            </a:r>
            <a:endParaRPr lang="en-US" dirty="0"/>
          </a:p>
        </p:txBody>
      </p:sp>
      <p:sp>
        <p:nvSpPr>
          <p:cNvPr id="9" name="TextBox 8">
            <a:extLst>
              <a:ext uri="{FF2B5EF4-FFF2-40B4-BE49-F238E27FC236}">
                <a16:creationId xmlns:a16="http://schemas.microsoft.com/office/drawing/2014/main" id="{9A1D5D1E-ECC9-4BAB-BBEB-FCDFD0D77D92}"/>
              </a:ext>
            </a:extLst>
          </p:cNvPr>
          <p:cNvSpPr txBox="1"/>
          <p:nvPr/>
        </p:nvSpPr>
        <p:spPr>
          <a:xfrm>
            <a:off x="826582" y="1700760"/>
            <a:ext cx="5472760" cy="1484931"/>
          </a:xfrm>
          <a:prstGeom prst="rect">
            <a:avLst/>
          </a:prstGeom>
          <a:noFill/>
        </p:spPr>
        <p:txBody>
          <a:bodyPr wrap="square" lIns="0" tIns="0" rIns="0" bIns="0" rtlCol="0">
            <a:noAutofit/>
          </a:bodyPr>
          <a:lstStyle/>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Box score: number of edges in the box minus number of edges that overlap the box boundary.</a:t>
            </a:r>
          </a:p>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 -- A prior of objects with clusters of edges</a:t>
            </a:r>
          </a:p>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 -- Gets 74% recall with 800 boxes (vs. 1400 for Selective Search). Also 40 times faster.</a:t>
            </a:r>
          </a:p>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Given a strong prior that objects candidates may be highly possible when edges sealing together.</a:t>
            </a:r>
          </a:p>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600" b="1" dirty="0">
                <a:solidFill>
                  <a:schemeClr val="tx1"/>
                </a:solidFill>
                <a:latin typeface="+mn-lt"/>
                <a:ea typeface="Arial Unicode MS" panose="020B0604020202020204" pitchFamily="34" charset="-128"/>
                <a:cs typeface="Arial Unicode MS" panose="020B0604020202020204" pitchFamily="34" charset="-128"/>
              </a:rPr>
              <a:t>It can be seen that traditional methods are all engaged of some sort of strong prior.</a:t>
            </a:r>
          </a:p>
        </p:txBody>
      </p:sp>
      <p:pic>
        <p:nvPicPr>
          <p:cNvPr id="6" name="Picture 5">
            <a:extLst>
              <a:ext uri="{FF2B5EF4-FFF2-40B4-BE49-F238E27FC236}">
                <a16:creationId xmlns:a16="http://schemas.microsoft.com/office/drawing/2014/main" id="{B395A6FC-39C1-4D1B-83F3-AA8C5C9A38D7}"/>
              </a:ext>
            </a:extLst>
          </p:cNvPr>
          <p:cNvPicPr>
            <a:picLocks noChangeAspect="1"/>
          </p:cNvPicPr>
          <p:nvPr/>
        </p:nvPicPr>
        <p:blipFill>
          <a:blip r:embed="rId2"/>
          <a:stretch>
            <a:fillRect/>
          </a:stretch>
        </p:blipFill>
        <p:spPr>
          <a:xfrm>
            <a:off x="7209237" y="1476206"/>
            <a:ext cx="3496074" cy="4535825"/>
          </a:xfrm>
          <a:prstGeom prst="rect">
            <a:avLst/>
          </a:prstGeom>
        </p:spPr>
      </p:pic>
    </p:spTree>
    <p:extLst>
      <p:ext uri="{BB962C8B-B14F-4D97-AF65-F5344CB8AC3E}">
        <p14:creationId xmlns:p14="http://schemas.microsoft.com/office/powerpoint/2010/main" val="184331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E10096-27FE-46D1-82BA-21418B10AEB1}"/>
              </a:ext>
            </a:extLst>
          </p:cNvPr>
          <p:cNvPicPr>
            <a:picLocks noChangeAspect="1"/>
          </p:cNvPicPr>
          <p:nvPr/>
        </p:nvPicPr>
        <p:blipFill>
          <a:blip r:embed="rId2"/>
          <a:stretch>
            <a:fillRect/>
          </a:stretch>
        </p:blipFill>
        <p:spPr>
          <a:xfrm>
            <a:off x="0" y="1196690"/>
            <a:ext cx="9969867" cy="5667778"/>
          </a:xfrm>
          <a:prstGeom prst="rect">
            <a:avLst/>
          </a:prstGeom>
        </p:spPr>
      </p:pic>
      <p:sp>
        <p:nvSpPr>
          <p:cNvPr id="5" name="Title 4">
            <a:extLst>
              <a:ext uri="{FF2B5EF4-FFF2-40B4-BE49-F238E27FC236}">
                <a16:creationId xmlns:a16="http://schemas.microsoft.com/office/drawing/2014/main" id="{E0A93BD0-9E07-4793-A1B0-9DD140E49DF4}"/>
              </a:ext>
            </a:extLst>
          </p:cNvPr>
          <p:cNvSpPr>
            <a:spLocks noGrp="1"/>
          </p:cNvSpPr>
          <p:nvPr>
            <p:ph type="ctrTitle"/>
          </p:nvPr>
        </p:nvSpPr>
        <p:spPr>
          <a:xfrm>
            <a:off x="627063" y="4816398"/>
            <a:ext cx="6480000" cy="986097"/>
          </a:xfrm>
        </p:spPr>
        <p:txBody>
          <a:bodyPr/>
          <a:lstStyle/>
          <a:p>
            <a:r>
              <a:rPr lang="en-US" dirty="0"/>
              <a:t>Step into novelty</a:t>
            </a:r>
          </a:p>
        </p:txBody>
      </p:sp>
      <p:sp>
        <p:nvSpPr>
          <p:cNvPr id="6" name="Text Placeholder 5">
            <a:extLst>
              <a:ext uri="{FF2B5EF4-FFF2-40B4-BE49-F238E27FC236}">
                <a16:creationId xmlns:a16="http://schemas.microsoft.com/office/drawing/2014/main" id="{8C5AA60B-0DB1-409A-9F01-A9640B607E64}"/>
              </a:ext>
            </a:extLst>
          </p:cNvPr>
          <p:cNvSpPr>
            <a:spLocks noGrp="1"/>
          </p:cNvSpPr>
          <p:nvPr>
            <p:ph type="body" sz="quarter" idx="12"/>
          </p:nvPr>
        </p:nvSpPr>
        <p:spPr/>
        <p:txBody>
          <a:bodyPr/>
          <a:lstStyle/>
          <a:p>
            <a:endParaRPr lang="en-US" dirty="0"/>
          </a:p>
        </p:txBody>
      </p:sp>
      <p:sp>
        <p:nvSpPr>
          <p:cNvPr id="7" name="Text Placeholder 6">
            <a:extLst>
              <a:ext uri="{FF2B5EF4-FFF2-40B4-BE49-F238E27FC236}">
                <a16:creationId xmlns:a16="http://schemas.microsoft.com/office/drawing/2014/main" id="{FCB188B8-0838-447F-B478-B3CC5F9F5C4E}"/>
              </a:ext>
            </a:extLst>
          </p:cNvPr>
          <p:cNvSpPr>
            <a:spLocks noGrp="1"/>
          </p:cNvSpPr>
          <p:nvPr>
            <p:ph type="body" sz="quarter" idx="13"/>
          </p:nvPr>
        </p:nvSpPr>
        <p:spPr>
          <a:xfrm>
            <a:off x="627062" y="5907600"/>
            <a:ext cx="6480001" cy="324000"/>
          </a:xfrm>
        </p:spPr>
        <p:txBody>
          <a:bodyPr/>
          <a:lstStyle/>
          <a:p>
            <a:r>
              <a:rPr lang="en-US" altLang="zh-CN" dirty="0"/>
              <a:t>Deep learning based</a:t>
            </a:r>
            <a:r>
              <a:rPr lang="zh-CN" altLang="en-US" dirty="0"/>
              <a:t> </a:t>
            </a:r>
            <a:r>
              <a:rPr lang="en-US" altLang="zh-CN" dirty="0"/>
              <a:t>methods give us a good accuracy</a:t>
            </a:r>
            <a:endParaRPr lang="en-US" dirty="0"/>
          </a:p>
        </p:txBody>
      </p:sp>
    </p:spTree>
    <p:extLst>
      <p:ext uri="{BB962C8B-B14F-4D97-AF65-F5344CB8AC3E}">
        <p14:creationId xmlns:p14="http://schemas.microsoft.com/office/powerpoint/2010/main" val="261629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Deep learning(two stage and one stage) framework</a:t>
            </a:r>
          </a:p>
        </p:txBody>
      </p:sp>
      <p:pic>
        <p:nvPicPr>
          <p:cNvPr id="2050" name="Picture 2">
            <a:extLst>
              <a:ext uri="{FF2B5EF4-FFF2-40B4-BE49-F238E27FC236}">
                <a16:creationId xmlns:a16="http://schemas.microsoft.com/office/drawing/2014/main" id="{034DF258-491C-4085-A4EB-0F67243F6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55" y="1844780"/>
            <a:ext cx="11449590" cy="375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6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Two stage typical (The RCNN family)</a:t>
            </a:r>
          </a:p>
        </p:txBody>
      </p:sp>
      <p:pic>
        <p:nvPicPr>
          <p:cNvPr id="2" name="Picture 1">
            <a:extLst>
              <a:ext uri="{FF2B5EF4-FFF2-40B4-BE49-F238E27FC236}">
                <a16:creationId xmlns:a16="http://schemas.microsoft.com/office/drawing/2014/main" id="{368211E2-AA1C-4299-B06E-7584E9D8F05F}"/>
              </a:ext>
            </a:extLst>
          </p:cNvPr>
          <p:cNvPicPr>
            <a:picLocks noChangeAspect="1"/>
          </p:cNvPicPr>
          <p:nvPr/>
        </p:nvPicPr>
        <p:blipFill>
          <a:blip r:embed="rId2"/>
          <a:stretch>
            <a:fillRect/>
          </a:stretch>
        </p:blipFill>
        <p:spPr>
          <a:xfrm>
            <a:off x="554406" y="1225552"/>
            <a:ext cx="4536630" cy="3304537"/>
          </a:xfrm>
          <a:prstGeom prst="rect">
            <a:avLst/>
          </a:prstGeom>
        </p:spPr>
      </p:pic>
      <p:pic>
        <p:nvPicPr>
          <p:cNvPr id="3" name="Picture 2">
            <a:extLst>
              <a:ext uri="{FF2B5EF4-FFF2-40B4-BE49-F238E27FC236}">
                <a16:creationId xmlns:a16="http://schemas.microsoft.com/office/drawing/2014/main" id="{56859B9D-CC07-4A08-B461-868F6E10795F}"/>
              </a:ext>
            </a:extLst>
          </p:cNvPr>
          <p:cNvPicPr>
            <a:picLocks noChangeAspect="1"/>
          </p:cNvPicPr>
          <p:nvPr/>
        </p:nvPicPr>
        <p:blipFill>
          <a:blip r:embed="rId3"/>
          <a:stretch>
            <a:fillRect/>
          </a:stretch>
        </p:blipFill>
        <p:spPr>
          <a:xfrm>
            <a:off x="5645442" y="1225552"/>
            <a:ext cx="5206393" cy="3500267"/>
          </a:xfrm>
          <a:prstGeom prst="rect">
            <a:avLst/>
          </a:prstGeom>
        </p:spPr>
      </p:pic>
      <p:pic>
        <p:nvPicPr>
          <p:cNvPr id="4" name="Picture 3">
            <a:extLst>
              <a:ext uri="{FF2B5EF4-FFF2-40B4-BE49-F238E27FC236}">
                <a16:creationId xmlns:a16="http://schemas.microsoft.com/office/drawing/2014/main" id="{66B094A1-0C73-45BA-9A15-607C131A0ED1}"/>
              </a:ext>
            </a:extLst>
          </p:cNvPr>
          <p:cNvPicPr>
            <a:picLocks noChangeAspect="1"/>
          </p:cNvPicPr>
          <p:nvPr/>
        </p:nvPicPr>
        <p:blipFill>
          <a:blip r:embed="rId4"/>
          <a:stretch>
            <a:fillRect/>
          </a:stretch>
        </p:blipFill>
        <p:spPr>
          <a:xfrm>
            <a:off x="3807669" y="4723907"/>
            <a:ext cx="1752949" cy="1765560"/>
          </a:xfrm>
          <a:prstGeom prst="rect">
            <a:avLst/>
          </a:prstGeom>
        </p:spPr>
      </p:pic>
      <p:sp>
        <p:nvSpPr>
          <p:cNvPr id="6" name="TextBox 5">
            <a:extLst>
              <a:ext uri="{FF2B5EF4-FFF2-40B4-BE49-F238E27FC236}">
                <a16:creationId xmlns:a16="http://schemas.microsoft.com/office/drawing/2014/main" id="{24A7AEFE-8B20-4568-B2BB-B45D6F4D1AF3}"/>
              </a:ext>
            </a:extLst>
          </p:cNvPr>
          <p:cNvSpPr txBox="1"/>
          <p:nvPr/>
        </p:nvSpPr>
        <p:spPr>
          <a:xfrm>
            <a:off x="5674420" y="5301260"/>
            <a:ext cx="2448340" cy="864120"/>
          </a:xfrm>
          <a:prstGeom prst="rect">
            <a:avLst/>
          </a:prstGeom>
          <a:noFill/>
        </p:spPr>
        <p:txBody>
          <a:bodyPr wrap="square" lIns="0" tIns="0" rIns="0" bIns="0" rtlCol="0">
            <a:noAutofit/>
          </a:bodyPr>
          <a:lstStyle/>
          <a:p>
            <a:pPr>
              <a:lnSpc>
                <a:spcPct val="110000"/>
              </a:lnSpc>
              <a:spcBef>
                <a:spcPts val="0"/>
              </a:spcBef>
            </a:pPr>
            <a:r>
              <a:rPr lang="en-US" sz="1400" b="1" dirty="0">
                <a:solidFill>
                  <a:schemeClr val="accent3"/>
                </a:solidFill>
                <a:latin typeface="+mn-lt"/>
                <a:ea typeface="Arial Unicode MS" panose="020B0604020202020204" pitchFamily="34" charset="-128"/>
                <a:cs typeface="Arial Unicode MS" panose="020B0604020202020204" pitchFamily="34" charset="-128"/>
              </a:rPr>
              <a:t>Strat from an idea of taking advantage of CNN</a:t>
            </a:r>
          </a:p>
        </p:txBody>
      </p:sp>
    </p:spTree>
    <p:extLst>
      <p:ext uri="{BB962C8B-B14F-4D97-AF65-F5344CB8AC3E}">
        <p14:creationId xmlns:p14="http://schemas.microsoft.com/office/powerpoint/2010/main" val="41952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Two stage typical (The RCNN family)</a:t>
            </a:r>
          </a:p>
        </p:txBody>
      </p:sp>
      <p:pic>
        <p:nvPicPr>
          <p:cNvPr id="2" name="Picture 1">
            <a:extLst>
              <a:ext uri="{FF2B5EF4-FFF2-40B4-BE49-F238E27FC236}">
                <a16:creationId xmlns:a16="http://schemas.microsoft.com/office/drawing/2014/main" id="{958C0863-394C-4412-B05C-FF174A44D070}"/>
              </a:ext>
            </a:extLst>
          </p:cNvPr>
          <p:cNvPicPr>
            <a:picLocks noChangeAspect="1"/>
          </p:cNvPicPr>
          <p:nvPr/>
        </p:nvPicPr>
        <p:blipFill>
          <a:blip r:embed="rId2"/>
          <a:stretch>
            <a:fillRect/>
          </a:stretch>
        </p:blipFill>
        <p:spPr>
          <a:xfrm>
            <a:off x="698425" y="1233487"/>
            <a:ext cx="4805150" cy="3059633"/>
          </a:xfrm>
          <a:prstGeom prst="rect">
            <a:avLst/>
          </a:prstGeom>
        </p:spPr>
      </p:pic>
      <p:pic>
        <p:nvPicPr>
          <p:cNvPr id="4" name="Picture 3">
            <a:extLst>
              <a:ext uri="{FF2B5EF4-FFF2-40B4-BE49-F238E27FC236}">
                <a16:creationId xmlns:a16="http://schemas.microsoft.com/office/drawing/2014/main" id="{FCCBE7D8-8275-43AA-8BA3-F2959604BADF}"/>
              </a:ext>
            </a:extLst>
          </p:cNvPr>
          <p:cNvPicPr>
            <a:picLocks noChangeAspect="1"/>
          </p:cNvPicPr>
          <p:nvPr/>
        </p:nvPicPr>
        <p:blipFill>
          <a:blip r:embed="rId3"/>
          <a:stretch>
            <a:fillRect/>
          </a:stretch>
        </p:blipFill>
        <p:spPr>
          <a:xfrm>
            <a:off x="6064398" y="1494041"/>
            <a:ext cx="4662695" cy="2796325"/>
          </a:xfrm>
          <a:prstGeom prst="rect">
            <a:avLst/>
          </a:prstGeom>
        </p:spPr>
      </p:pic>
      <p:pic>
        <p:nvPicPr>
          <p:cNvPr id="6" name="Picture 5">
            <a:extLst>
              <a:ext uri="{FF2B5EF4-FFF2-40B4-BE49-F238E27FC236}">
                <a16:creationId xmlns:a16="http://schemas.microsoft.com/office/drawing/2014/main" id="{C0BB0024-655D-4F58-86A9-30AF65A4704A}"/>
              </a:ext>
            </a:extLst>
          </p:cNvPr>
          <p:cNvPicPr>
            <a:picLocks noChangeAspect="1"/>
          </p:cNvPicPr>
          <p:nvPr/>
        </p:nvPicPr>
        <p:blipFill>
          <a:blip r:embed="rId4"/>
          <a:stretch>
            <a:fillRect/>
          </a:stretch>
        </p:blipFill>
        <p:spPr>
          <a:xfrm>
            <a:off x="3794855" y="4698493"/>
            <a:ext cx="2192755" cy="1656230"/>
          </a:xfrm>
          <a:prstGeom prst="rect">
            <a:avLst/>
          </a:prstGeom>
        </p:spPr>
      </p:pic>
      <p:sp>
        <p:nvSpPr>
          <p:cNvPr id="7" name="TextBox 6">
            <a:extLst>
              <a:ext uri="{FF2B5EF4-FFF2-40B4-BE49-F238E27FC236}">
                <a16:creationId xmlns:a16="http://schemas.microsoft.com/office/drawing/2014/main" id="{45637911-A15A-4229-AFF6-95D25EE84459}"/>
              </a:ext>
            </a:extLst>
          </p:cNvPr>
          <p:cNvSpPr txBox="1"/>
          <p:nvPr/>
        </p:nvSpPr>
        <p:spPr>
          <a:xfrm>
            <a:off x="6099175" y="5094548"/>
            <a:ext cx="2448340" cy="864120"/>
          </a:xfrm>
          <a:prstGeom prst="rect">
            <a:avLst/>
          </a:prstGeom>
          <a:noFill/>
        </p:spPr>
        <p:txBody>
          <a:bodyPr wrap="square" lIns="0" tIns="0" rIns="0" bIns="0" rtlCol="0">
            <a:noAutofit/>
          </a:bodyPr>
          <a:lstStyle/>
          <a:p>
            <a:pPr>
              <a:lnSpc>
                <a:spcPct val="110000"/>
              </a:lnSpc>
              <a:spcBef>
                <a:spcPts val="0"/>
              </a:spcBef>
            </a:pPr>
            <a:r>
              <a:rPr lang="en-US" sz="1400" b="1" dirty="0">
                <a:solidFill>
                  <a:schemeClr val="accent3"/>
                </a:solidFill>
                <a:latin typeface="+mn-lt"/>
                <a:ea typeface="Arial Unicode MS" panose="020B0604020202020204" pitchFamily="34" charset="-128"/>
                <a:cs typeface="Arial Unicode MS" panose="020B0604020202020204" pitchFamily="34" charset="-128"/>
              </a:rPr>
              <a:t>Now we can do regression on the bounding box – We can modify the location of proposals during training</a:t>
            </a:r>
          </a:p>
        </p:txBody>
      </p:sp>
    </p:spTree>
    <p:extLst>
      <p:ext uri="{BB962C8B-B14F-4D97-AF65-F5344CB8AC3E}">
        <p14:creationId xmlns:p14="http://schemas.microsoft.com/office/powerpoint/2010/main" val="390579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Two stage typical (The RCNN family)</a:t>
            </a:r>
          </a:p>
        </p:txBody>
      </p:sp>
      <p:pic>
        <p:nvPicPr>
          <p:cNvPr id="3" name="Picture 2">
            <a:extLst>
              <a:ext uri="{FF2B5EF4-FFF2-40B4-BE49-F238E27FC236}">
                <a16:creationId xmlns:a16="http://schemas.microsoft.com/office/drawing/2014/main" id="{DF2B1986-B131-47B1-9988-57D94B92F48F}"/>
              </a:ext>
            </a:extLst>
          </p:cNvPr>
          <p:cNvPicPr>
            <a:picLocks noChangeAspect="1"/>
          </p:cNvPicPr>
          <p:nvPr/>
        </p:nvPicPr>
        <p:blipFill>
          <a:blip r:embed="rId2"/>
          <a:stretch>
            <a:fillRect/>
          </a:stretch>
        </p:blipFill>
        <p:spPr>
          <a:xfrm>
            <a:off x="6130519" y="1268081"/>
            <a:ext cx="4824670" cy="2927183"/>
          </a:xfrm>
          <a:prstGeom prst="rect">
            <a:avLst/>
          </a:prstGeom>
        </p:spPr>
      </p:pic>
      <p:pic>
        <p:nvPicPr>
          <p:cNvPr id="4" name="Picture 3">
            <a:extLst>
              <a:ext uri="{FF2B5EF4-FFF2-40B4-BE49-F238E27FC236}">
                <a16:creationId xmlns:a16="http://schemas.microsoft.com/office/drawing/2014/main" id="{31B83119-2C81-47E0-B6D7-705D9910E8C7}"/>
              </a:ext>
            </a:extLst>
          </p:cNvPr>
          <p:cNvPicPr>
            <a:picLocks noChangeAspect="1"/>
          </p:cNvPicPr>
          <p:nvPr/>
        </p:nvPicPr>
        <p:blipFill>
          <a:blip r:embed="rId3"/>
          <a:stretch>
            <a:fillRect/>
          </a:stretch>
        </p:blipFill>
        <p:spPr>
          <a:xfrm>
            <a:off x="554405" y="1186396"/>
            <a:ext cx="4680650" cy="3036422"/>
          </a:xfrm>
          <a:prstGeom prst="rect">
            <a:avLst/>
          </a:prstGeom>
        </p:spPr>
      </p:pic>
      <p:sp>
        <p:nvSpPr>
          <p:cNvPr id="6" name="TextBox 5">
            <a:extLst>
              <a:ext uri="{FF2B5EF4-FFF2-40B4-BE49-F238E27FC236}">
                <a16:creationId xmlns:a16="http://schemas.microsoft.com/office/drawing/2014/main" id="{4CEAC0A1-AD0E-4672-ADF6-130392AF4816}"/>
              </a:ext>
            </a:extLst>
          </p:cNvPr>
          <p:cNvSpPr txBox="1"/>
          <p:nvPr/>
        </p:nvSpPr>
        <p:spPr>
          <a:xfrm>
            <a:off x="1634555" y="4293120"/>
            <a:ext cx="4320600" cy="864120"/>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Region Proposal Network</a:t>
            </a:r>
          </a:p>
        </p:txBody>
      </p:sp>
      <p:sp>
        <p:nvSpPr>
          <p:cNvPr id="7" name="TextBox 6">
            <a:extLst>
              <a:ext uri="{FF2B5EF4-FFF2-40B4-BE49-F238E27FC236}">
                <a16:creationId xmlns:a16="http://schemas.microsoft.com/office/drawing/2014/main" id="{C6322E24-B376-4B35-A4BE-40839EE0B6E5}"/>
              </a:ext>
            </a:extLst>
          </p:cNvPr>
          <p:cNvSpPr txBox="1"/>
          <p:nvPr/>
        </p:nvSpPr>
        <p:spPr>
          <a:xfrm>
            <a:off x="7395355" y="4306894"/>
            <a:ext cx="4320600" cy="864120"/>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Faster RCNN structure</a:t>
            </a:r>
          </a:p>
        </p:txBody>
      </p:sp>
      <p:grpSp>
        <p:nvGrpSpPr>
          <p:cNvPr id="11" name="Group 10">
            <a:extLst>
              <a:ext uri="{FF2B5EF4-FFF2-40B4-BE49-F238E27FC236}">
                <a16:creationId xmlns:a16="http://schemas.microsoft.com/office/drawing/2014/main" id="{5791A37D-12CC-4890-B94A-DBAD80998AD2}"/>
              </a:ext>
            </a:extLst>
          </p:cNvPr>
          <p:cNvGrpSpPr/>
          <p:nvPr/>
        </p:nvGrpSpPr>
        <p:grpSpPr>
          <a:xfrm>
            <a:off x="2498675" y="4738954"/>
            <a:ext cx="3096430" cy="2155794"/>
            <a:chOff x="4298925" y="4941210"/>
            <a:chExt cx="3096430" cy="2155794"/>
          </a:xfrm>
        </p:grpSpPr>
        <p:pic>
          <p:nvPicPr>
            <p:cNvPr id="8" name="Picture 7">
              <a:extLst>
                <a:ext uri="{FF2B5EF4-FFF2-40B4-BE49-F238E27FC236}">
                  <a16:creationId xmlns:a16="http://schemas.microsoft.com/office/drawing/2014/main" id="{6C6B9366-5202-4119-8AFC-7BC0E39029F2}"/>
                </a:ext>
              </a:extLst>
            </p:cNvPr>
            <p:cNvPicPr>
              <a:picLocks noChangeAspect="1"/>
            </p:cNvPicPr>
            <p:nvPr/>
          </p:nvPicPr>
          <p:blipFill>
            <a:blip r:embed="rId4"/>
            <a:stretch>
              <a:fillRect/>
            </a:stretch>
          </p:blipFill>
          <p:spPr>
            <a:xfrm>
              <a:off x="4298925" y="4941210"/>
              <a:ext cx="2520350" cy="1686234"/>
            </a:xfrm>
            <a:prstGeom prst="rect">
              <a:avLst/>
            </a:prstGeom>
          </p:spPr>
        </p:pic>
        <p:sp>
          <p:nvSpPr>
            <p:cNvPr id="9" name="TextBox 8">
              <a:extLst>
                <a:ext uri="{FF2B5EF4-FFF2-40B4-BE49-F238E27FC236}">
                  <a16:creationId xmlns:a16="http://schemas.microsoft.com/office/drawing/2014/main" id="{313BFA74-7F3D-42CE-992A-96A57A513CC5}"/>
                </a:ext>
              </a:extLst>
            </p:cNvPr>
            <p:cNvSpPr txBox="1"/>
            <p:nvPr/>
          </p:nvSpPr>
          <p:spPr>
            <a:xfrm>
              <a:off x="4947015" y="6232884"/>
              <a:ext cx="2448340" cy="864120"/>
            </a:xfrm>
            <a:prstGeom prst="rect">
              <a:avLst/>
            </a:prstGeom>
            <a:noFill/>
          </p:spPr>
          <p:txBody>
            <a:bodyPr wrap="square" lIns="0" tIns="0" rIns="0" bIns="0" rtlCol="0">
              <a:noAutofit/>
            </a:bodyPr>
            <a:lstStyle/>
            <a:p>
              <a:pPr>
                <a:lnSpc>
                  <a:spcPct val="110000"/>
                </a:lnSpc>
                <a:spcBef>
                  <a:spcPts val="0"/>
                </a:spcBef>
              </a:pPr>
              <a:r>
                <a:rPr lang="en-US" altLang="zh-CN" sz="1400" b="1" dirty="0">
                  <a:solidFill>
                    <a:srgbClr val="FFB900"/>
                  </a:solidFill>
                  <a:latin typeface="+mn-lt"/>
                  <a:ea typeface="Arial Unicode MS" panose="020B0604020202020204" pitchFamily="34" charset="-128"/>
                  <a:cs typeface="Arial Unicode MS" panose="020B0604020202020204" pitchFamily="34" charset="-128"/>
                </a:rPr>
                <a:t>I am your father</a:t>
              </a:r>
              <a:endParaRPr lang="en-US" sz="1400" b="1" dirty="0">
                <a:solidFill>
                  <a:srgbClr val="FFB900"/>
                </a:solidFill>
                <a:latin typeface="+mn-lt"/>
                <a:ea typeface="Arial Unicode MS" panose="020B0604020202020204" pitchFamily="34" charset="-128"/>
                <a:cs typeface="Arial Unicode MS" panose="020B0604020202020204" pitchFamily="34" charset="-128"/>
              </a:endParaRPr>
            </a:p>
          </p:txBody>
        </p:sp>
      </p:grpSp>
      <p:pic>
        <p:nvPicPr>
          <p:cNvPr id="10" name="Picture 9">
            <a:extLst>
              <a:ext uri="{FF2B5EF4-FFF2-40B4-BE49-F238E27FC236}">
                <a16:creationId xmlns:a16="http://schemas.microsoft.com/office/drawing/2014/main" id="{8B601237-BB5C-45EF-8F73-23426680CC55}"/>
              </a:ext>
            </a:extLst>
          </p:cNvPr>
          <p:cNvPicPr>
            <a:picLocks noChangeAspect="1"/>
          </p:cNvPicPr>
          <p:nvPr/>
        </p:nvPicPr>
        <p:blipFill>
          <a:blip r:embed="rId5"/>
          <a:stretch>
            <a:fillRect/>
          </a:stretch>
        </p:blipFill>
        <p:spPr>
          <a:xfrm>
            <a:off x="5561309" y="4642998"/>
            <a:ext cx="6336880" cy="1901873"/>
          </a:xfrm>
          <a:prstGeom prst="rect">
            <a:avLst/>
          </a:prstGeom>
        </p:spPr>
      </p:pic>
    </p:spTree>
    <p:extLst>
      <p:ext uri="{BB962C8B-B14F-4D97-AF65-F5344CB8AC3E}">
        <p14:creationId xmlns:p14="http://schemas.microsoft.com/office/powerpoint/2010/main" val="324120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General computer vision tasks</a:t>
            </a:r>
          </a:p>
        </p:txBody>
      </p:sp>
      <p:pic>
        <p:nvPicPr>
          <p:cNvPr id="8" name="Picture 7">
            <a:extLst>
              <a:ext uri="{FF2B5EF4-FFF2-40B4-BE49-F238E27FC236}">
                <a16:creationId xmlns:a16="http://schemas.microsoft.com/office/drawing/2014/main" id="{F9D42C1F-EA4B-4D26-AB50-509DB8004BED}"/>
              </a:ext>
            </a:extLst>
          </p:cNvPr>
          <p:cNvPicPr>
            <a:picLocks noChangeAspect="1"/>
          </p:cNvPicPr>
          <p:nvPr/>
        </p:nvPicPr>
        <p:blipFill>
          <a:blip r:embed="rId2"/>
          <a:stretch>
            <a:fillRect/>
          </a:stretch>
        </p:blipFill>
        <p:spPr>
          <a:xfrm>
            <a:off x="3650835" y="1172565"/>
            <a:ext cx="6552910" cy="5043574"/>
          </a:xfrm>
          <a:prstGeom prst="rect">
            <a:avLst/>
          </a:prstGeom>
        </p:spPr>
      </p:pic>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Rectangle: Rounded Corners 9">
            <a:extLst>
              <a:ext uri="{FF2B5EF4-FFF2-40B4-BE49-F238E27FC236}">
                <a16:creationId xmlns:a16="http://schemas.microsoft.com/office/drawing/2014/main" id="{129A6DCD-8019-42C3-A65F-D08666F76793}"/>
              </a:ext>
            </a:extLst>
          </p:cNvPr>
          <p:cNvSpPr/>
          <p:nvPr/>
        </p:nvSpPr>
        <p:spPr bwMode="auto">
          <a:xfrm>
            <a:off x="536223" y="2437273"/>
            <a:ext cx="2916764" cy="1983454"/>
          </a:xfrm>
          <a:prstGeom prst="roundRect">
            <a:avLst/>
          </a:prstGeom>
          <a:solidFill>
            <a:schemeClr val="accent2"/>
          </a:solidFill>
          <a:ln>
            <a:noFill/>
          </a:ln>
        </p:spPr>
        <p:txBody>
          <a:bodyPr wrap="square" lIns="108000" tIns="54000" rIns="108000" bIns="54000" numCol="1" spcCol="72000" rtlCol="0" anchor="ctr">
            <a:noAutofit/>
          </a:bodyPr>
          <a:lstStyle/>
          <a:p>
            <a:pPr>
              <a:lnSpc>
                <a:spcPct val="110000"/>
              </a:lnSpc>
              <a:spcBef>
                <a:spcPts val="0"/>
              </a:spcBef>
            </a:pPr>
            <a:endParaRPr lang="en-US" dirty="0">
              <a:solidFill>
                <a:schemeClr val="tx1"/>
              </a:solidFill>
              <a:ea typeface="Arial Unicode MS" panose="020B0604020202020204" pitchFamily="34" charset="-128"/>
              <a:cs typeface="Arial Unicode MS" panose="020B0604020202020204" pitchFamily="34" charset="-128"/>
            </a:endParaRPr>
          </a:p>
          <a:p>
            <a:pPr>
              <a:lnSpc>
                <a:spcPct val="110000"/>
              </a:lnSpc>
              <a:spcBef>
                <a:spcPts val="0"/>
              </a:spcBef>
            </a:pPr>
            <a:endParaRPr lang="en-US" dirty="0">
              <a:solidFill>
                <a:schemeClr val="tx1"/>
              </a:solidFill>
              <a:ea typeface="Arial Unicode MS" panose="020B0604020202020204" pitchFamily="34" charset="-128"/>
              <a:cs typeface="Arial Unicode MS" panose="020B0604020202020204" pitchFamily="34" charset="-128"/>
            </a:endParaRPr>
          </a:p>
          <a:p>
            <a:pPr>
              <a:lnSpc>
                <a:spcPct val="110000"/>
              </a:lnSpc>
              <a:spcBef>
                <a:spcPts val="0"/>
              </a:spcBef>
            </a:pPr>
            <a:r>
              <a:rPr lang="en-US" dirty="0">
                <a:solidFill>
                  <a:schemeClr val="tx1"/>
                </a:solidFill>
                <a:ea typeface="Arial Unicode MS" panose="020B0604020202020204" pitchFamily="34" charset="-128"/>
                <a:cs typeface="Arial Unicode MS" panose="020B0604020202020204" pitchFamily="34" charset="-128"/>
              </a:rPr>
              <a:t>Object recognition: </a:t>
            </a:r>
          </a:p>
          <a:p>
            <a:pPr>
              <a:lnSpc>
                <a:spcPct val="110000"/>
              </a:lnSpc>
              <a:spcBef>
                <a:spcPts val="0"/>
              </a:spcBef>
            </a:pPr>
            <a:endParaRPr lang="en-US" dirty="0">
              <a:solidFill>
                <a:schemeClr val="tx1"/>
              </a:solidFill>
              <a:ea typeface="Arial Unicode MS" panose="020B0604020202020204" pitchFamily="34" charset="-128"/>
              <a:cs typeface="Arial Unicode MS" panose="020B0604020202020204" pitchFamily="34" charset="-128"/>
            </a:endParaRPr>
          </a:p>
          <a:p>
            <a:pPr>
              <a:lnSpc>
                <a:spcPct val="110000"/>
              </a:lnSpc>
              <a:spcBef>
                <a:spcPts val="0"/>
              </a:spcBef>
            </a:pPr>
            <a:r>
              <a:rPr lang="en-US" dirty="0">
                <a:solidFill>
                  <a:schemeClr val="tx1"/>
                </a:solidFill>
                <a:ea typeface="Arial Unicode MS" panose="020B0604020202020204" pitchFamily="34" charset="-128"/>
                <a:cs typeface="Arial Unicode MS" panose="020B0604020202020204" pitchFamily="34" charset="-128"/>
              </a:rPr>
              <a:t>Object location:</a:t>
            </a:r>
          </a:p>
          <a:p>
            <a:pPr marL="171450" indent="-171450">
              <a:lnSpc>
                <a:spcPct val="110000"/>
              </a:lnSpc>
              <a:spcBef>
                <a:spcPts val="0"/>
              </a:spcBef>
              <a:buFontTx/>
              <a:buChar char="-"/>
            </a:pPr>
            <a:r>
              <a:rPr lang="en-US" dirty="0">
                <a:solidFill>
                  <a:schemeClr val="tx1"/>
                </a:solidFill>
                <a:ea typeface="Arial Unicode MS" panose="020B0604020202020204" pitchFamily="34" charset="-128"/>
                <a:cs typeface="Arial Unicode MS" panose="020B0604020202020204" pitchFamily="34" charset="-128"/>
              </a:rPr>
              <a:t>Pixel-wise</a:t>
            </a:r>
          </a:p>
          <a:p>
            <a:pPr marL="171450" indent="-171450">
              <a:lnSpc>
                <a:spcPct val="110000"/>
              </a:lnSpc>
              <a:spcBef>
                <a:spcPts val="0"/>
              </a:spcBef>
              <a:buFontTx/>
              <a:buChar char="-"/>
            </a:pPr>
            <a:r>
              <a:rPr lang="en-US" dirty="0">
                <a:solidFill>
                  <a:schemeClr val="tx1"/>
                </a:solidFill>
                <a:ea typeface="Arial Unicode MS" panose="020B0604020202020204" pitchFamily="34" charset="-128"/>
                <a:cs typeface="Arial Unicode MS" panose="020B0604020202020204" pitchFamily="34" charset="-128"/>
              </a:rPr>
              <a:t>Bounding box.</a:t>
            </a:r>
          </a:p>
          <a:p>
            <a:pPr>
              <a:lnSpc>
                <a:spcPct val="110000"/>
              </a:lnSpc>
              <a:spcBef>
                <a:spcPts val="0"/>
              </a:spcBef>
            </a:pPr>
            <a:endParaRPr lang="en-US" dirty="0">
              <a:solidFill>
                <a:schemeClr val="tx1"/>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panose="05000000000000000000"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6877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Other models followed on two-stage logic --</a:t>
            </a:r>
            <a:r>
              <a:rPr lang="en-US" altLang="zh-CN" dirty="0"/>
              <a:t> SPP net</a:t>
            </a:r>
            <a:endParaRPr lang="en-US" dirty="0"/>
          </a:p>
        </p:txBody>
      </p:sp>
      <p:pic>
        <p:nvPicPr>
          <p:cNvPr id="2" name="Picture 1">
            <a:extLst>
              <a:ext uri="{FF2B5EF4-FFF2-40B4-BE49-F238E27FC236}">
                <a16:creationId xmlns:a16="http://schemas.microsoft.com/office/drawing/2014/main" id="{3CD31827-83DD-4E3F-8E5D-0BE74890C53F}"/>
              </a:ext>
            </a:extLst>
          </p:cNvPr>
          <p:cNvPicPr>
            <a:picLocks noChangeAspect="1"/>
          </p:cNvPicPr>
          <p:nvPr/>
        </p:nvPicPr>
        <p:blipFill>
          <a:blip r:embed="rId2"/>
          <a:stretch>
            <a:fillRect/>
          </a:stretch>
        </p:blipFill>
        <p:spPr>
          <a:xfrm>
            <a:off x="536983" y="1052670"/>
            <a:ext cx="8929240" cy="2170029"/>
          </a:xfrm>
          <a:prstGeom prst="rect">
            <a:avLst/>
          </a:prstGeom>
        </p:spPr>
      </p:pic>
      <p:pic>
        <p:nvPicPr>
          <p:cNvPr id="3" name="Picture 2">
            <a:extLst>
              <a:ext uri="{FF2B5EF4-FFF2-40B4-BE49-F238E27FC236}">
                <a16:creationId xmlns:a16="http://schemas.microsoft.com/office/drawing/2014/main" id="{474E15E1-B2A7-4199-AB9F-25E81893D1D7}"/>
              </a:ext>
            </a:extLst>
          </p:cNvPr>
          <p:cNvPicPr>
            <a:picLocks noChangeAspect="1"/>
          </p:cNvPicPr>
          <p:nvPr/>
        </p:nvPicPr>
        <p:blipFill>
          <a:blip r:embed="rId3"/>
          <a:stretch>
            <a:fillRect/>
          </a:stretch>
        </p:blipFill>
        <p:spPr>
          <a:xfrm>
            <a:off x="6243195" y="3573020"/>
            <a:ext cx="3980462" cy="2708256"/>
          </a:xfrm>
          <a:prstGeom prst="rect">
            <a:avLst/>
          </a:prstGeom>
        </p:spPr>
      </p:pic>
      <p:sp>
        <p:nvSpPr>
          <p:cNvPr id="4" name="TextBox 3">
            <a:extLst>
              <a:ext uri="{FF2B5EF4-FFF2-40B4-BE49-F238E27FC236}">
                <a16:creationId xmlns:a16="http://schemas.microsoft.com/office/drawing/2014/main" id="{8A9F0739-9F4B-4AA8-B775-8D3FCF3E5969}"/>
              </a:ext>
            </a:extLst>
          </p:cNvPr>
          <p:cNvSpPr txBox="1"/>
          <p:nvPr/>
        </p:nvSpPr>
        <p:spPr>
          <a:xfrm>
            <a:off x="730150" y="4077090"/>
            <a:ext cx="5400750" cy="1872260"/>
          </a:xfrm>
          <a:prstGeom prst="rect">
            <a:avLst/>
          </a:prstGeom>
          <a:noFill/>
        </p:spPr>
        <p:txBody>
          <a:bodyPr wrap="square" lIns="0" tIns="0" rIns="0" bIns="0" rtlCol="0">
            <a:noAutofit/>
          </a:bodyPr>
          <a:lstStyle/>
          <a:p>
            <a:r>
              <a:rPr lang="en-US" altLang="zh-CN" sz="1200" dirty="0">
                <a:solidFill>
                  <a:schemeClr val="tx1"/>
                </a:solidFill>
              </a:rPr>
              <a:t>Using SPP each window can get a fixed-size output, take this output into fully-connected layer, then the input picture can go through CNN only once.</a:t>
            </a:r>
          </a:p>
          <a:p>
            <a:r>
              <a:rPr lang="en-US" altLang="zh-CN" sz="1200" dirty="0">
                <a:solidFill>
                  <a:schemeClr val="tx1"/>
                </a:solidFill>
              </a:rPr>
              <a:t>Candidate of region proposal doing feature extraction process directly on the whole feature map, when training the feature extractor, we use pretrained weights by image classification, and freeze convolutional layer, fine-tune FCN layer on top.</a:t>
            </a:r>
          </a:p>
          <a:p>
            <a:r>
              <a:rPr lang="en-US" altLang="zh-CN" sz="1200" dirty="0">
                <a:solidFill>
                  <a:schemeClr val="tx1"/>
                </a:solidFill>
              </a:rPr>
              <a:t>After</a:t>
            </a:r>
            <a:r>
              <a:rPr lang="zh-CN" altLang="en-US" sz="1200" dirty="0">
                <a:solidFill>
                  <a:schemeClr val="tx1"/>
                </a:solidFill>
              </a:rPr>
              <a:t> </a:t>
            </a:r>
            <a:r>
              <a:rPr lang="en-US" altLang="zh-CN" sz="1200" dirty="0">
                <a:solidFill>
                  <a:schemeClr val="tx1"/>
                </a:solidFill>
              </a:rPr>
              <a:t>detection,</a:t>
            </a:r>
            <a:r>
              <a:rPr lang="zh-CN" altLang="en-US" sz="1200" dirty="0">
                <a:solidFill>
                  <a:schemeClr val="tx1"/>
                </a:solidFill>
              </a:rPr>
              <a:t> </a:t>
            </a:r>
            <a:r>
              <a:rPr lang="en-US" altLang="zh-CN" sz="1200" dirty="0">
                <a:solidFill>
                  <a:schemeClr val="tx1"/>
                </a:solidFill>
              </a:rPr>
              <a:t>it is the same with R-CNN, using SVM and bounding box regression. Input FC output as SVM feature and regression feature using SPP layer. </a:t>
            </a:r>
          </a:p>
        </p:txBody>
      </p:sp>
    </p:spTree>
    <p:extLst>
      <p:ext uri="{BB962C8B-B14F-4D97-AF65-F5344CB8AC3E}">
        <p14:creationId xmlns:p14="http://schemas.microsoft.com/office/powerpoint/2010/main" val="67253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Other models followed on two-stage logic</a:t>
            </a:r>
            <a:br>
              <a:rPr lang="en-US" dirty="0"/>
            </a:br>
            <a:endParaRPr lang="en-US" dirty="0"/>
          </a:p>
        </p:txBody>
      </p:sp>
      <p:pic>
        <p:nvPicPr>
          <p:cNvPr id="2" name="Picture 1">
            <a:extLst>
              <a:ext uri="{FF2B5EF4-FFF2-40B4-BE49-F238E27FC236}">
                <a16:creationId xmlns:a16="http://schemas.microsoft.com/office/drawing/2014/main" id="{A3537C8E-3F0E-4CF2-8E50-FACCE65D3915}"/>
              </a:ext>
            </a:extLst>
          </p:cNvPr>
          <p:cNvPicPr>
            <a:picLocks noChangeAspect="1"/>
          </p:cNvPicPr>
          <p:nvPr/>
        </p:nvPicPr>
        <p:blipFill>
          <a:blip r:embed="rId2"/>
          <a:stretch>
            <a:fillRect/>
          </a:stretch>
        </p:blipFill>
        <p:spPr>
          <a:xfrm>
            <a:off x="619778" y="1340710"/>
            <a:ext cx="4111208" cy="1843267"/>
          </a:xfrm>
          <a:prstGeom prst="rect">
            <a:avLst/>
          </a:prstGeom>
        </p:spPr>
      </p:pic>
      <p:sp>
        <p:nvSpPr>
          <p:cNvPr id="3" name="TextBox 2">
            <a:extLst>
              <a:ext uri="{FF2B5EF4-FFF2-40B4-BE49-F238E27FC236}">
                <a16:creationId xmlns:a16="http://schemas.microsoft.com/office/drawing/2014/main" id="{BBB7D6D2-907C-400D-BD70-10AA16ADB2A9}"/>
              </a:ext>
            </a:extLst>
          </p:cNvPr>
          <p:cNvSpPr txBox="1"/>
          <p:nvPr/>
        </p:nvSpPr>
        <p:spPr>
          <a:xfrm>
            <a:off x="1994605" y="3187270"/>
            <a:ext cx="3024420" cy="720100"/>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Mask R-CNN</a:t>
            </a:r>
          </a:p>
        </p:txBody>
      </p:sp>
      <p:pic>
        <p:nvPicPr>
          <p:cNvPr id="4" name="Picture 3">
            <a:extLst>
              <a:ext uri="{FF2B5EF4-FFF2-40B4-BE49-F238E27FC236}">
                <a16:creationId xmlns:a16="http://schemas.microsoft.com/office/drawing/2014/main" id="{156E39F4-1E5E-4FF7-A945-76AEDE12EBD9}"/>
              </a:ext>
            </a:extLst>
          </p:cNvPr>
          <p:cNvPicPr>
            <a:picLocks noChangeAspect="1"/>
          </p:cNvPicPr>
          <p:nvPr/>
        </p:nvPicPr>
        <p:blipFill>
          <a:blip r:embed="rId3"/>
          <a:stretch>
            <a:fillRect/>
          </a:stretch>
        </p:blipFill>
        <p:spPr>
          <a:xfrm>
            <a:off x="5955155" y="1028405"/>
            <a:ext cx="3528490" cy="2400595"/>
          </a:xfrm>
          <a:prstGeom prst="rect">
            <a:avLst/>
          </a:prstGeom>
        </p:spPr>
      </p:pic>
      <p:sp>
        <p:nvSpPr>
          <p:cNvPr id="6" name="TextBox 5">
            <a:extLst>
              <a:ext uri="{FF2B5EF4-FFF2-40B4-BE49-F238E27FC236}">
                <a16:creationId xmlns:a16="http://schemas.microsoft.com/office/drawing/2014/main" id="{CF9FF590-A2E7-4B79-8496-0A65BE1C1B78}"/>
              </a:ext>
            </a:extLst>
          </p:cNvPr>
          <p:cNvSpPr txBox="1"/>
          <p:nvPr/>
        </p:nvSpPr>
        <p:spPr>
          <a:xfrm>
            <a:off x="7179325" y="3547320"/>
            <a:ext cx="3024420" cy="720100"/>
          </a:xfrm>
          <a:prstGeom prst="rect">
            <a:avLst/>
          </a:prstGeom>
          <a:noFill/>
        </p:spPr>
        <p:txBody>
          <a:bodyPr wrap="square" lIns="0" tIns="0" rIns="0" bIns="0" rtlCol="0">
            <a:noAutofit/>
          </a:bodyPr>
          <a:lstStyle/>
          <a:p>
            <a:pPr>
              <a:lnSpc>
                <a:spcPct val="110000"/>
              </a:lnSpc>
              <a:spcBef>
                <a:spcPts val="0"/>
              </a:spcBef>
            </a:pPr>
            <a:r>
              <a:rPr lang="en-US" altLang="zh-CN" sz="1200" b="1" dirty="0">
                <a:solidFill>
                  <a:schemeClr val="tx1"/>
                </a:solidFill>
                <a:latin typeface="+mn-lt"/>
                <a:ea typeface="Arial Unicode MS" panose="020B0604020202020204" pitchFamily="34" charset="-128"/>
                <a:cs typeface="Arial Unicode MS" panose="020B0604020202020204" pitchFamily="34" charset="-128"/>
              </a:rPr>
              <a:t>Feature Pyramid Network</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7" name="Picture 6">
            <a:extLst>
              <a:ext uri="{FF2B5EF4-FFF2-40B4-BE49-F238E27FC236}">
                <a16:creationId xmlns:a16="http://schemas.microsoft.com/office/drawing/2014/main" id="{20DE528F-4859-44A8-BE96-B306678ECAFE}"/>
              </a:ext>
            </a:extLst>
          </p:cNvPr>
          <p:cNvPicPr>
            <a:picLocks noChangeAspect="1"/>
          </p:cNvPicPr>
          <p:nvPr/>
        </p:nvPicPr>
        <p:blipFill>
          <a:blip r:embed="rId4"/>
          <a:stretch>
            <a:fillRect/>
          </a:stretch>
        </p:blipFill>
        <p:spPr>
          <a:xfrm>
            <a:off x="1274505" y="3547320"/>
            <a:ext cx="5400750" cy="2915667"/>
          </a:xfrm>
          <a:prstGeom prst="rect">
            <a:avLst/>
          </a:prstGeom>
        </p:spPr>
      </p:pic>
      <p:pic>
        <p:nvPicPr>
          <p:cNvPr id="8" name="Picture 7">
            <a:extLst>
              <a:ext uri="{FF2B5EF4-FFF2-40B4-BE49-F238E27FC236}">
                <a16:creationId xmlns:a16="http://schemas.microsoft.com/office/drawing/2014/main" id="{143368C4-AD93-4A91-9D01-06AF46378F8D}"/>
              </a:ext>
            </a:extLst>
          </p:cNvPr>
          <p:cNvPicPr>
            <a:picLocks noChangeAspect="1"/>
          </p:cNvPicPr>
          <p:nvPr/>
        </p:nvPicPr>
        <p:blipFill>
          <a:blip r:embed="rId5"/>
          <a:stretch>
            <a:fillRect/>
          </a:stretch>
        </p:blipFill>
        <p:spPr>
          <a:xfrm>
            <a:off x="7557336" y="4211084"/>
            <a:ext cx="3697625" cy="2059437"/>
          </a:xfrm>
          <a:prstGeom prst="rect">
            <a:avLst/>
          </a:prstGeom>
        </p:spPr>
      </p:pic>
    </p:spTree>
    <p:extLst>
      <p:ext uri="{BB962C8B-B14F-4D97-AF65-F5344CB8AC3E}">
        <p14:creationId xmlns:p14="http://schemas.microsoft.com/office/powerpoint/2010/main" val="85316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One-stage Detector</a:t>
            </a:r>
          </a:p>
        </p:txBody>
      </p:sp>
      <p:pic>
        <p:nvPicPr>
          <p:cNvPr id="2" name="Picture 1">
            <a:extLst>
              <a:ext uri="{FF2B5EF4-FFF2-40B4-BE49-F238E27FC236}">
                <a16:creationId xmlns:a16="http://schemas.microsoft.com/office/drawing/2014/main" id="{678E7C0C-3EDD-4A1B-9E54-3AB0EA2B6558}"/>
              </a:ext>
            </a:extLst>
          </p:cNvPr>
          <p:cNvPicPr>
            <a:picLocks noChangeAspect="1"/>
          </p:cNvPicPr>
          <p:nvPr/>
        </p:nvPicPr>
        <p:blipFill>
          <a:blip r:embed="rId2"/>
          <a:stretch>
            <a:fillRect/>
          </a:stretch>
        </p:blipFill>
        <p:spPr>
          <a:xfrm>
            <a:off x="1148257" y="1556740"/>
            <a:ext cx="3096430" cy="2188454"/>
          </a:xfrm>
          <a:prstGeom prst="rect">
            <a:avLst/>
          </a:prstGeom>
        </p:spPr>
      </p:pic>
      <p:pic>
        <p:nvPicPr>
          <p:cNvPr id="3" name="Picture 2">
            <a:extLst>
              <a:ext uri="{FF2B5EF4-FFF2-40B4-BE49-F238E27FC236}">
                <a16:creationId xmlns:a16="http://schemas.microsoft.com/office/drawing/2014/main" id="{F6E3DA11-8E79-4A65-B1BD-7397E264B1CE}"/>
              </a:ext>
            </a:extLst>
          </p:cNvPr>
          <p:cNvPicPr>
            <a:picLocks noChangeAspect="1"/>
          </p:cNvPicPr>
          <p:nvPr/>
        </p:nvPicPr>
        <p:blipFill>
          <a:blip r:embed="rId3"/>
          <a:stretch>
            <a:fillRect/>
          </a:stretch>
        </p:blipFill>
        <p:spPr>
          <a:xfrm>
            <a:off x="5523095" y="1628750"/>
            <a:ext cx="5526998" cy="4340300"/>
          </a:xfrm>
          <a:prstGeom prst="rect">
            <a:avLst/>
          </a:prstGeom>
        </p:spPr>
      </p:pic>
      <p:sp>
        <p:nvSpPr>
          <p:cNvPr id="4" name="TextBox 3">
            <a:extLst>
              <a:ext uri="{FF2B5EF4-FFF2-40B4-BE49-F238E27FC236}">
                <a16:creationId xmlns:a16="http://schemas.microsoft.com/office/drawing/2014/main" id="{F6D268EA-3F36-4AEE-B4A0-8563A93B6929}"/>
              </a:ext>
            </a:extLst>
          </p:cNvPr>
          <p:cNvSpPr txBox="1"/>
          <p:nvPr/>
        </p:nvSpPr>
        <p:spPr>
          <a:xfrm>
            <a:off x="914455" y="4149099"/>
            <a:ext cx="4680650" cy="2008701"/>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Though two-stage object detectors give us a good performance of object detection, but it has drawbacks:</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Not friendly for real-time application.</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Model often comes in a large size.</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Longer training and inferencing time. </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Two phase training (Not always, but the idea behind two-stage detector intuitively follows a way of two-stage training)</a:t>
            </a: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One stage: Adding prior bounding boxes</a:t>
            </a:r>
          </a:p>
        </p:txBody>
      </p:sp>
    </p:spTree>
    <p:extLst>
      <p:ext uri="{BB962C8B-B14F-4D97-AF65-F5344CB8AC3E}">
        <p14:creationId xmlns:p14="http://schemas.microsoft.com/office/powerpoint/2010/main" val="3637071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One-stage Detector – Anchor mechanism </a:t>
            </a:r>
          </a:p>
        </p:txBody>
      </p:sp>
      <p:sp>
        <p:nvSpPr>
          <p:cNvPr id="6" name="Rectangle 5">
            <a:extLst>
              <a:ext uri="{FF2B5EF4-FFF2-40B4-BE49-F238E27FC236}">
                <a16:creationId xmlns:a16="http://schemas.microsoft.com/office/drawing/2014/main" id="{39565150-DAC4-4178-BDB0-2F6AD41DC119}"/>
              </a:ext>
            </a:extLst>
          </p:cNvPr>
          <p:cNvSpPr/>
          <p:nvPr/>
        </p:nvSpPr>
        <p:spPr>
          <a:xfrm>
            <a:off x="554405" y="1340710"/>
            <a:ext cx="6120850" cy="4108817"/>
          </a:xfrm>
          <a:prstGeom prst="rect">
            <a:avLst/>
          </a:prstGeom>
        </p:spPr>
        <p:txBody>
          <a:bodyPr wrap="square">
            <a:spAutoFit/>
          </a:bodyPr>
          <a:lstStyle/>
          <a:p>
            <a:r>
              <a:rPr lang="en-US" dirty="0">
                <a:solidFill>
                  <a:schemeClr val="tx1"/>
                </a:solidFill>
              </a:rPr>
              <a:t>Grids put a prior of location of objects, and anchors constrain the shape. Anchors are detector with different aspect ratios, perform as prior bounding boxes of detector. </a:t>
            </a:r>
          </a:p>
          <a:p>
            <a:endParaRPr lang="en-US" dirty="0">
              <a:solidFill>
                <a:schemeClr val="tx1"/>
              </a:solidFill>
            </a:endParaRPr>
          </a:p>
          <a:p>
            <a:r>
              <a:rPr lang="en-US" dirty="0">
                <a:solidFill>
                  <a:schemeClr val="tx1"/>
                </a:solidFill>
              </a:rPr>
              <a:t>Different anchor boxes settings between YOLO and SSD:  </a:t>
            </a:r>
          </a:p>
          <a:p>
            <a:r>
              <a:rPr lang="en-US" dirty="0">
                <a:solidFill>
                  <a:schemeClr val="tx1"/>
                </a:solidFill>
              </a:rPr>
              <a:t>YOLO: Use k-means on training data, set the anchor boxes according to different data domain.(Since YOLO uses grids, thus prior anchor boxes do not contain information of location)</a:t>
            </a:r>
          </a:p>
          <a:p>
            <a:r>
              <a:rPr lang="en-US" dirty="0">
                <a:solidFill>
                  <a:schemeClr val="tx1"/>
                </a:solidFill>
              </a:rPr>
              <a:t>SSD: Manually set up anchor boxes in different scales (Prior anchor boxes have information of (</a:t>
            </a:r>
            <a:r>
              <a:rPr lang="en-US" dirty="0" err="1">
                <a:solidFill>
                  <a:schemeClr val="tx1"/>
                </a:solidFill>
              </a:rPr>
              <a:t>x,y</a:t>
            </a:r>
            <a:r>
              <a:rPr lang="en-US" dirty="0">
                <a:solidFill>
                  <a:schemeClr val="tx1"/>
                </a:solidFill>
              </a:rPr>
              <a:t>))</a:t>
            </a:r>
          </a:p>
          <a:p>
            <a:endParaRPr lang="en-US" dirty="0">
              <a:solidFill>
                <a:schemeClr val="tx1"/>
              </a:solidFill>
            </a:endParaRPr>
          </a:p>
        </p:txBody>
      </p:sp>
      <p:pic>
        <p:nvPicPr>
          <p:cNvPr id="7" name="Picture 6">
            <a:extLst>
              <a:ext uri="{FF2B5EF4-FFF2-40B4-BE49-F238E27FC236}">
                <a16:creationId xmlns:a16="http://schemas.microsoft.com/office/drawing/2014/main" id="{93AF0AC9-141C-4D50-B53B-9C2DC3A38A6C}"/>
              </a:ext>
            </a:extLst>
          </p:cNvPr>
          <p:cNvPicPr>
            <a:picLocks noChangeAspect="1"/>
          </p:cNvPicPr>
          <p:nvPr/>
        </p:nvPicPr>
        <p:blipFill>
          <a:blip r:embed="rId2"/>
          <a:stretch>
            <a:fillRect/>
          </a:stretch>
        </p:blipFill>
        <p:spPr>
          <a:xfrm>
            <a:off x="7042772" y="1123942"/>
            <a:ext cx="4601173" cy="2336721"/>
          </a:xfrm>
          <a:prstGeom prst="rect">
            <a:avLst/>
          </a:prstGeom>
        </p:spPr>
      </p:pic>
      <p:pic>
        <p:nvPicPr>
          <p:cNvPr id="2" name="Picture 1">
            <a:extLst>
              <a:ext uri="{FF2B5EF4-FFF2-40B4-BE49-F238E27FC236}">
                <a16:creationId xmlns:a16="http://schemas.microsoft.com/office/drawing/2014/main" id="{61B8B852-673B-4B9D-8BD3-BA8601F36C24}"/>
              </a:ext>
            </a:extLst>
          </p:cNvPr>
          <p:cNvPicPr>
            <a:picLocks noChangeAspect="1"/>
          </p:cNvPicPr>
          <p:nvPr/>
        </p:nvPicPr>
        <p:blipFill>
          <a:blip r:embed="rId3"/>
          <a:stretch>
            <a:fillRect/>
          </a:stretch>
        </p:blipFill>
        <p:spPr>
          <a:xfrm>
            <a:off x="6680169" y="3397917"/>
            <a:ext cx="4779373" cy="3240450"/>
          </a:xfrm>
          <a:prstGeom prst="rect">
            <a:avLst/>
          </a:prstGeom>
        </p:spPr>
      </p:pic>
    </p:spTree>
    <p:extLst>
      <p:ext uri="{BB962C8B-B14F-4D97-AF65-F5344CB8AC3E}">
        <p14:creationId xmlns:p14="http://schemas.microsoft.com/office/powerpoint/2010/main" val="426728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One-stage Detector -- SSD</a:t>
            </a:r>
          </a:p>
        </p:txBody>
      </p:sp>
      <p:pic>
        <p:nvPicPr>
          <p:cNvPr id="2" name="Picture 1">
            <a:extLst>
              <a:ext uri="{FF2B5EF4-FFF2-40B4-BE49-F238E27FC236}">
                <a16:creationId xmlns:a16="http://schemas.microsoft.com/office/drawing/2014/main" id="{6FBC1F6E-10B6-4244-BEE3-1FF7533A83D9}"/>
              </a:ext>
            </a:extLst>
          </p:cNvPr>
          <p:cNvPicPr>
            <a:picLocks noChangeAspect="1"/>
          </p:cNvPicPr>
          <p:nvPr/>
        </p:nvPicPr>
        <p:blipFill>
          <a:blip r:embed="rId2"/>
          <a:stretch>
            <a:fillRect/>
          </a:stretch>
        </p:blipFill>
        <p:spPr>
          <a:xfrm>
            <a:off x="266365" y="1468970"/>
            <a:ext cx="5040700" cy="1963101"/>
          </a:xfrm>
          <a:prstGeom prst="rect">
            <a:avLst/>
          </a:prstGeom>
        </p:spPr>
      </p:pic>
      <p:pic>
        <p:nvPicPr>
          <p:cNvPr id="3" name="Picture 2">
            <a:extLst>
              <a:ext uri="{FF2B5EF4-FFF2-40B4-BE49-F238E27FC236}">
                <a16:creationId xmlns:a16="http://schemas.microsoft.com/office/drawing/2014/main" id="{268E13F3-F489-40BC-BE3B-09D7E8D003D1}"/>
              </a:ext>
            </a:extLst>
          </p:cNvPr>
          <p:cNvPicPr>
            <a:picLocks noChangeAspect="1"/>
          </p:cNvPicPr>
          <p:nvPr/>
        </p:nvPicPr>
        <p:blipFill>
          <a:blip r:embed="rId3"/>
          <a:stretch>
            <a:fillRect/>
          </a:stretch>
        </p:blipFill>
        <p:spPr>
          <a:xfrm>
            <a:off x="5315928" y="2780910"/>
            <a:ext cx="6531235" cy="3384470"/>
          </a:xfrm>
          <a:prstGeom prst="rect">
            <a:avLst/>
          </a:prstGeom>
        </p:spPr>
      </p:pic>
      <p:pic>
        <p:nvPicPr>
          <p:cNvPr id="4" name="Picture 3">
            <a:extLst>
              <a:ext uri="{FF2B5EF4-FFF2-40B4-BE49-F238E27FC236}">
                <a16:creationId xmlns:a16="http://schemas.microsoft.com/office/drawing/2014/main" id="{308BF7D5-F432-4A65-B675-3CF53530679A}"/>
              </a:ext>
            </a:extLst>
          </p:cNvPr>
          <p:cNvPicPr>
            <a:picLocks noChangeAspect="1"/>
          </p:cNvPicPr>
          <p:nvPr/>
        </p:nvPicPr>
        <p:blipFill>
          <a:blip r:embed="rId4"/>
          <a:stretch>
            <a:fillRect/>
          </a:stretch>
        </p:blipFill>
        <p:spPr>
          <a:xfrm>
            <a:off x="838852" y="4077090"/>
            <a:ext cx="3895725" cy="495300"/>
          </a:xfrm>
          <a:prstGeom prst="rect">
            <a:avLst/>
          </a:prstGeom>
        </p:spPr>
      </p:pic>
      <p:sp>
        <p:nvSpPr>
          <p:cNvPr id="6" name="TextBox 5">
            <a:extLst>
              <a:ext uri="{FF2B5EF4-FFF2-40B4-BE49-F238E27FC236}">
                <a16:creationId xmlns:a16="http://schemas.microsoft.com/office/drawing/2014/main" id="{50951879-9AFE-487F-B409-79D845934F6B}"/>
              </a:ext>
            </a:extLst>
          </p:cNvPr>
          <p:cNvSpPr txBox="1"/>
          <p:nvPr/>
        </p:nvSpPr>
        <p:spPr>
          <a:xfrm>
            <a:off x="7107315" y="1755454"/>
            <a:ext cx="4320600" cy="489913"/>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Different scales of feature map take charge for detecting different size of objects.</a:t>
            </a:r>
          </a:p>
        </p:txBody>
      </p:sp>
      <p:cxnSp>
        <p:nvCxnSpPr>
          <p:cNvPr id="8" name="Straight Arrow Connector 7">
            <a:extLst>
              <a:ext uri="{FF2B5EF4-FFF2-40B4-BE49-F238E27FC236}">
                <a16:creationId xmlns:a16="http://schemas.microsoft.com/office/drawing/2014/main" id="{61A5FE9E-0420-4239-8CFF-9D3938009BA5}"/>
              </a:ext>
            </a:extLst>
          </p:cNvPr>
          <p:cNvCxnSpPr/>
          <p:nvPr/>
        </p:nvCxnSpPr>
        <p:spPr bwMode="auto">
          <a:xfrm flipV="1">
            <a:off x="7827415" y="2276840"/>
            <a:ext cx="144020" cy="1152160"/>
          </a:xfrm>
          <a:prstGeom prst="straightConnector1">
            <a:avLst/>
          </a:prstGeom>
          <a:solidFill>
            <a:schemeClr val="tx2"/>
          </a:solidFill>
          <a:ln w="9525" cap="flat" cmpd="sng" algn="ctr">
            <a:solidFill>
              <a:schemeClr val="tx1"/>
            </a:solidFill>
            <a:prstDash val="solid"/>
            <a:round/>
            <a:headEnd type="none" w="med" len="med"/>
            <a:tailEnd type="triangle"/>
          </a:ln>
        </p:spPr>
      </p:cxnSp>
      <p:cxnSp>
        <p:nvCxnSpPr>
          <p:cNvPr id="9" name="Straight Arrow Connector 8">
            <a:extLst>
              <a:ext uri="{FF2B5EF4-FFF2-40B4-BE49-F238E27FC236}">
                <a16:creationId xmlns:a16="http://schemas.microsoft.com/office/drawing/2014/main" id="{18A5D04B-2795-4B95-AD84-889D382BDE14}"/>
              </a:ext>
            </a:extLst>
          </p:cNvPr>
          <p:cNvCxnSpPr>
            <a:cxnSpLocks/>
          </p:cNvCxnSpPr>
          <p:nvPr/>
        </p:nvCxnSpPr>
        <p:spPr bwMode="auto">
          <a:xfrm flipH="1" flipV="1">
            <a:off x="8581545" y="2429240"/>
            <a:ext cx="254010" cy="1152160"/>
          </a:xfrm>
          <a:prstGeom prst="straightConnector1">
            <a:avLst/>
          </a:prstGeom>
          <a:solidFill>
            <a:schemeClr val="tx2"/>
          </a:solidFill>
          <a:ln w="9525" cap="flat" cmpd="sng" algn="ctr">
            <a:solidFill>
              <a:schemeClr val="tx1"/>
            </a:solidFill>
            <a:prstDash val="solid"/>
            <a:round/>
            <a:headEnd type="none" w="med" len="med"/>
            <a:tailEnd type="triangle"/>
          </a:ln>
        </p:spPr>
      </p:cxnSp>
      <p:cxnSp>
        <p:nvCxnSpPr>
          <p:cNvPr id="11" name="Straight Arrow Connector 10">
            <a:extLst>
              <a:ext uri="{FF2B5EF4-FFF2-40B4-BE49-F238E27FC236}">
                <a16:creationId xmlns:a16="http://schemas.microsoft.com/office/drawing/2014/main" id="{F60D4794-7161-4FF6-8441-E1EEAF2F28C3}"/>
              </a:ext>
            </a:extLst>
          </p:cNvPr>
          <p:cNvCxnSpPr>
            <a:cxnSpLocks/>
          </p:cNvCxnSpPr>
          <p:nvPr/>
        </p:nvCxnSpPr>
        <p:spPr bwMode="auto">
          <a:xfrm flipH="1" flipV="1">
            <a:off x="9123595" y="2429240"/>
            <a:ext cx="758080" cy="1170865"/>
          </a:xfrm>
          <a:prstGeom prst="straightConnector1">
            <a:avLst/>
          </a:prstGeom>
          <a:solidFill>
            <a:schemeClr val="tx2"/>
          </a:solidFill>
          <a:ln w="9525" cap="flat" cmpd="sng" algn="ctr">
            <a:solidFill>
              <a:schemeClr val="tx1"/>
            </a:solidFill>
            <a:prstDash val="solid"/>
            <a:round/>
            <a:headEnd type="none" w="med" len="med"/>
            <a:tailEnd type="triangle"/>
          </a:ln>
        </p:spPr>
      </p:cxnSp>
      <p:sp>
        <p:nvSpPr>
          <p:cNvPr id="13" name="TextBox 12">
            <a:extLst>
              <a:ext uri="{FF2B5EF4-FFF2-40B4-BE49-F238E27FC236}">
                <a16:creationId xmlns:a16="http://schemas.microsoft.com/office/drawing/2014/main" id="{C1624324-57FD-44F2-AD65-39C587DA15EF}"/>
              </a:ext>
            </a:extLst>
          </p:cNvPr>
          <p:cNvSpPr txBox="1"/>
          <p:nvPr/>
        </p:nvSpPr>
        <p:spPr>
          <a:xfrm>
            <a:off x="1066854" y="5021600"/>
            <a:ext cx="3744520" cy="1008140"/>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Loss consists of two targets:</a:t>
            </a:r>
          </a:p>
          <a:p>
            <a:pPr marL="171450" indent="-171450">
              <a:lnSpc>
                <a:spcPct val="110000"/>
              </a:lnSpc>
              <a:spcBef>
                <a:spcPts val="0"/>
              </a:spcBef>
              <a:buFontTx/>
              <a:buChar char="-"/>
            </a:pPr>
            <a:r>
              <a:rPr lang="en-US" altLang="zh-CN" sz="1200" dirty="0">
                <a:solidFill>
                  <a:schemeClr val="tx1"/>
                </a:solidFill>
                <a:latin typeface="+mn-lt"/>
                <a:ea typeface="Arial Unicode MS" panose="020B0604020202020204" pitchFamily="34" charset="-128"/>
                <a:cs typeface="Arial Unicode MS" panose="020B0604020202020204" pitchFamily="34" charset="-128"/>
              </a:rPr>
              <a:t>Minimize the classification error.</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Modifying location of the pre-set bounding boxes</a:t>
            </a:r>
          </a:p>
        </p:txBody>
      </p:sp>
    </p:spTree>
    <p:extLst>
      <p:ext uri="{BB962C8B-B14F-4D97-AF65-F5344CB8AC3E}">
        <p14:creationId xmlns:p14="http://schemas.microsoft.com/office/powerpoint/2010/main" val="387505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One-stage Detector -- YOLO</a:t>
            </a:r>
          </a:p>
        </p:txBody>
      </p:sp>
      <p:pic>
        <p:nvPicPr>
          <p:cNvPr id="3" name="Picture 2">
            <a:extLst>
              <a:ext uri="{FF2B5EF4-FFF2-40B4-BE49-F238E27FC236}">
                <a16:creationId xmlns:a16="http://schemas.microsoft.com/office/drawing/2014/main" id="{F4A17314-827C-4B58-A158-EB1B4914F06A}"/>
              </a:ext>
            </a:extLst>
          </p:cNvPr>
          <p:cNvPicPr>
            <a:picLocks noChangeAspect="1"/>
          </p:cNvPicPr>
          <p:nvPr/>
        </p:nvPicPr>
        <p:blipFill>
          <a:blip r:embed="rId2"/>
          <a:stretch>
            <a:fillRect/>
          </a:stretch>
        </p:blipFill>
        <p:spPr>
          <a:xfrm>
            <a:off x="4730985" y="1340710"/>
            <a:ext cx="6733727" cy="4392610"/>
          </a:xfrm>
          <a:prstGeom prst="rect">
            <a:avLst/>
          </a:prstGeom>
        </p:spPr>
      </p:pic>
      <p:pic>
        <p:nvPicPr>
          <p:cNvPr id="4" name="Picture 3">
            <a:extLst>
              <a:ext uri="{FF2B5EF4-FFF2-40B4-BE49-F238E27FC236}">
                <a16:creationId xmlns:a16="http://schemas.microsoft.com/office/drawing/2014/main" id="{455A090A-80D8-4BDA-AD1F-912650BDFFF2}"/>
              </a:ext>
            </a:extLst>
          </p:cNvPr>
          <p:cNvPicPr>
            <a:picLocks noChangeAspect="1"/>
          </p:cNvPicPr>
          <p:nvPr/>
        </p:nvPicPr>
        <p:blipFill>
          <a:blip r:embed="rId3"/>
          <a:stretch>
            <a:fillRect/>
          </a:stretch>
        </p:blipFill>
        <p:spPr>
          <a:xfrm>
            <a:off x="338375" y="1196690"/>
            <a:ext cx="3653379" cy="3960550"/>
          </a:xfrm>
          <a:prstGeom prst="rect">
            <a:avLst/>
          </a:prstGeom>
        </p:spPr>
      </p:pic>
    </p:spTree>
    <p:extLst>
      <p:ext uri="{BB962C8B-B14F-4D97-AF65-F5344CB8AC3E}">
        <p14:creationId xmlns:p14="http://schemas.microsoft.com/office/powerpoint/2010/main" val="172304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One-stage Detector – </a:t>
            </a:r>
            <a:r>
              <a:rPr lang="en-US" altLang="zh-CN" dirty="0" err="1"/>
              <a:t>RetinaNet</a:t>
            </a:r>
            <a:r>
              <a:rPr lang="en-US" dirty="0"/>
              <a:t> </a:t>
            </a:r>
          </a:p>
        </p:txBody>
      </p:sp>
      <p:pic>
        <p:nvPicPr>
          <p:cNvPr id="2" name="Picture 1">
            <a:extLst>
              <a:ext uri="{FF2B5EF4-FFF2-40B4-BE49-F238E27FC236}">
                <a16:creationId xmlns:a16="http://schemas.microsoft.com/office/drawing/2014/main" id="{5B84293E-79ED-44A2-912D-865B336915F7}"/>
              </a:ext>
            </a:extLst>
          </p:cNvPr>
          <p:cNvPicPr>
            <a:picLocks noChangeAspect="1"/>
          </p:cNvPicPr>
          <p:nvPr/>
        </p:nvPicPr>
        <p:blipFill>
          <a:blip r:embed="rId2"/>
          <a:stretch>
            <a:fillRect/>
          </a:stretch>
        </p:blipFill>
        <p:spPr>
          <a:xfrm>
            <a:off x="561051" y="1481646"/>
            <a:ext cx="6782165" cy="1735568"/>
          </a:xfrm>
          <a:prstGeom prst="rect">
            <a:avLst/>
          </a:prstGeom>
        </p:spPr>
      </p:pic>
      <p:pic>
        <p:nvPicPr>
          <p:cNvPr id="4" name="Picture 3">
            <a:extLst>
              <a:ext uri="{FF2B5EF4-FFF2-40B4-BE49-F238E27FC236}">
                <a16:creationId xmlns:a16="http://schemas.microsoft.com/office/drawing/2014/main" id="{D4315254-5161-4CB4-9FED-F62C9214ADD4}"/>
              </a:ext>
            </a:extLst>
          </p:cNvPr>
          <p:cNvPicPr>
            <a:picLocks noChangeAspect="1"/>
          </p:cNvPicPr>
          <p:nvPr/>
        </p:nvPicPr>
        <p:blipFill>
          <a:blip r:embed="rId3"/>
          <a:stretch>
            <a:fillRect/>
          </a:stretch>
        </p:blipFill>
        <p:spPr>
          <a:xfrm>
            <a:off x="7703266" y="1481646"/>
            <a:ext cx="2091501" cy="1679263"/>
          </a:xfrm>
          <a:prstGeom prst="rect">
            <a:avLst/>
          </a:prstGeom>
        </p:spPr>
      </p:pic>
      <p:pic>
        <p:nvPicPr>
          <p:cNvPr id="8" name="Picture 7">
            <a:extLst>
              <a:ext uri="{FF2B5EF4-FFF2-40B4-BE49-F238E27FC236}">
                <a16:creationId xmlns:a16="http://schemas.microsoft.com/office/drawing/2014/main" id="{6D7234F4-2091-4A0D-BE81-9BF940B191C9}"/>
              </a:ext>
            </a:extLst>
          </p:cNvPr>
          <p:cNvPicPr>
            <a:picLocks noChangeAspect="1"/>
          </p:cNvPicPr>
          <p:nvPr/>
        </p:nvPicPr>
        <p:blipFill>
          <a:blip r:embed="rId4"/>
          <a:stretch>
            <a:fillRect/>
          </a:stretch>
        </p:blipFill>
        <p:spPr>
          <a:xfrm>
            <a:off x="3866865" y="3451151"/>
            <a:ext cx="7921100" cy="2924381"/>
          </a:xfrm>
          <a:prstGeom prst="rect">
            <a:avLst/>
          </a:prstGeom>
        </p:spPr>
      </p:pic>
      <p:pic>
        <p:nvPicPr>
          <p:cNvPr id="3" name="Picture 2">
            <a:extLst>
              <a:ext uri="{FF2B5EF4-FFF2-40B4-BE49-F238E27FC236}">
                <a16:creationId xmlns:a16="http://schemas.microsoft.com/office/drawing/2014/main" id="{8DDFD21F-8ED1-417A-BFA4-A10ED401ACAD}"/>
              </a:ext>
            </a:extLst>
          </p:cNvPr>
          <p:cNvPicPr>
            <a:picLocks noChangeAspect="1"/>
          </p:cNvPicPr>
          <p:nvPr/>
        </p:nvPicPr>
        <p:blipFill>
          <a:blip r:embed="rId5"/>
          <a:stretch>
            <a:fillRect/>
          </a:stretch>
        </p:blipFill>
        <p:spPr>
          <a:xfrm>
            <a:off x="482395" y="4077090"/>
            <a:ext cx="3222608" cy="513749"/>
          </a:xfrm>
          <a:prstGeom prst="rect">
            <a:avLst/>
          </a:prstGeom>
        </p:spPr>
      </p:pic>
      <p:sp>
        <p:nvSpPr>
          <p:cNvPr id="7" name="TextBox 6">
            <a:extLst>
              <a:ext uri="{FF2B5EF4-FFF2-40B4-BE49-F238E27FC236}">
                <a16:creationId xmlns:a16="http://schemas.microsoft.com/office/drawing/2014/main" id="{4009286C-61B5-4A82-9AD7-1D4ED10F958C}"/>
              </a:ext>
            </a:extLst>
          </p:cNvPr>
          <p:cNvSpPr txBox="1"/>
          <p:nvPr/>
        </p:nvSpPr>
        <p:spPr>
          <a:xfrm>
            <a:off x="482395" y="4824776"/>
            <a:ext cx="3384470" cy="1434399"/>
          </a:xfrm>
          <a:prstGeom prst="rect">
            <a:avLst/>
          </a:prstGeom>
          <a:noFill/>
        </p:spPr>
        <p:txBody>
          <a:bodyPr wrap="square" lIns="0" tIns="0" rIns="0" bIns="0" rtlCol="0">
            <a:noAutofit/>
          </a:bodyPr>
          <a:lstStyle/>
          <a:p>
            <a:r>
              <a:rPr lang="en-US" sz="1200" dirty="0">
                <a:solidFill>
                  <a:schemeClr val="tx1"/>
                </a:solidFill>
                <a:latin typeface="+mn-lt"/>
                <a:ea typeface="Arial Unicode MS" panose="020B0604020202020204" pitchFamily="34" charset="-128"/>
                <a:cs typeface="Arial Unicode MS" panose="020B0604020202020204" pitchFamily="34" charset="-128"/>
              </a:rPr>
              <a:t>Focal loss:</a:t>
            </a:r>
          </a:p>
          <a:p>
            <a:r>
              <a:rPr lang="en-US" sz="1200" dirty="0">
                <a:solidFill>
                  <a:schemeClr val="tx1"/>
                </a:solidFill>
                <a:latin typeface="+mn-lt"/>
                <a:ea typeface="Arial Unicode MS" panose="020B0604020202020204" pitchFamily="34" charset="-128"/>
                <a:cs typeface="Arial Unicode MS" panose="020B0604020202020204" pitchFamily="34" charset="-128"/>
              </a:rPr>
              <a:t>y’: Focus more on harder-classified samples(low confidence -&gt; harder to distinguish)</a:t>
            </a:r>
          </a:p>
          <a:p>
            <a:r>
              <a:rPr lang="en-US" sz="1200" dirty="0">
                <a:solidFill>
                  <a:schemeClr val="tx1"/>
                </a:solidFill>
                <a:latin typeface="+mn-lt"/>
                <a:ea typeface="Arial Unicode MS" panose="020B0604020202020204" pitchFamily="34" charset="-128"/>
                <a:cs typeface="Arial Unicode MS" panose="020B0604020202020204" pitchFamily="34" charset="-128"/>
              </a:rPr>
              <a:t>Alpha: Making samples from less-amount classes more easy to get higher score. </a:t>
            </a:r>
          </a:p>
        </p:txBody>
      </p:sp>
    </p:spTree>
    <p:extLst>
      <p:ext uri="{BB962C8B-B14F-4D97-AF65-F5344CB8AC3E}">
        <p14:creationId xmlns:p14="http://schemas.microsoft.com/office/powerpoint/2010/main" val="2966144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43E4-34DB-4529-BBC4-431524340F32}"/>
              </a:ext>
            </a:extLst>
          </p:cNvPr>
          <p:cNvPicPr>
            <a:picLocks noChangeAspect="1"/>
          </p:cNvPicPr>
          <p:nvPr/>
        </p:nvPicPr>
        <p:blipFill>
          <a:blip r:embed="rId2"/>
          <a:stretch>
            <a:fillRect/>
          </a:stretch>
        </p:blipFill>
        <p:spPr>
          <a:xfrm>
            <a:off x="4779162" y="1275106"/>
            <a:ext cx="1415855" cy="2212273"/>
          </a:xfrm>
          <a:prstGeom prst="rect">
            <a:avLst/>
          </a:prstGeom>
        </p:spPr>
      </p:pic>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Object detection – Others and The future </a:t>
            </a:r>
          </a:p>
        </p:txBody>
      </p:sp>
      <p:sp>
        <p:nvSpPr>
          <p:cNvPr id="2" name="TextBox 1">
            <a:extLst>
              <a:ext uri="{FF2B5EF4-FFF2-40B4-BE49-F238E27FC236}">
                <a16:creationId xmlns:a16="http://schemas.microsoft.com/office/drawing/2014/main" id="{7EECF1BB-4CBF-42AC-890B-0CA3CE811C16}"/>
              </a:ext>
            </a:extLst>
          </p:cNvPr>
          <p:cNvSpPr txBox="1"/>
          <p:nvPr/>
        </p:nvSpPr>
        <p:spPr>
          <a:xfrm>
            <a:off x="507894" y="1275106"/>
            <a:ext cx="10009390" cy="4365331"/>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Combining with other techniques: </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RNN: Image caption/OCR</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Sequential analysis: Object tracking, video reasoning behavior</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FSL/ZSL: Destiny </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3D: Fate</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Combining with other tasks:</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Image Caption</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Key-point detection</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OCR </a:t>
            </a:r>
          </a:p>
          <a:p>
            <a:pPr marL="171450" indent="-171450">
              <a:lnSpc>
                <a:spcPct val="110000"/>
              </a:lnSpc>
              <a:spcBef>
                <a:spcPts val="0"/>
              </a:spcBef>
              <a:buFontTx/>
              <a:buChar char="-"/>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marL="171450" indent="-171450">
              <a:lnSpc>
                <a:spcPct val="110000"/>
              </a:lnSpc>
              <a:spcBef>
                <a:spcPts val="0"/>
              </a:spcBef>
              <a:buFontTx/>
              <a:buChar char="-"/>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Trends:</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Open worlding learning: MSCOCO, PSSCAL VOC, ImageNet offer limited classes for a human can recognize. Object detection involves of a large-scale supervised learning of CNN(feature extractor). Thus making FSL/ZSL valuable overall computer vision tasks.</a:t>
            </a:r>
          </a:p>
          <a:p>
            <a:pPr marL="171450" indent="-171450">
              <a:lnSpc>
                <a:spcPct val="110000"/>
              </a:lnSpc>
              <a:spcBef>
                <a:spcPts val="0"/>
              </a:spcBef>
              <a:buFontTx/>
              <a:buChar char="-"/>
            </a:pPr>
            <a:r>
              <a:rPr lang="en-US" altLang="zh-CN" sz="1200" dirty="0">
                <a:solidFill>
                  <a:schemeClr val="tx1"/>
                </a:solidFill>
                <a:latin typeface="+mn-lt"/>
                <a:ea typeface="Arial Unicode MS" panose="020B0604020202020204" pitchFamily="34" charset="-128"/>
                <a:cs typeface="Arial Unicode MS" panose="020B0604020202020204" pitchFamily="34" charset="-128"/>
              </a:rPr>
              <a:t>Better and more efficient detection frameworks: Taking use of region-based detector.</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Context reasoning.</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Object instance segmentation</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Weakly supervised/unsupervised learning.</a:t>
            </a:r>
          </a:p>
          <a:p>
            <a:pPr marL="171450" indent="-171450">
              <a:lnSpc>
                <a:spcPct val="110000"/>
              </a:lnSpc>
              <a:spcBef>
                <a:spcPts val="0"/>
              </a:spcBef>
              <a:buFontTx/>
              <a:buChar char="-"/>
            </a:pPr>
            <a:r>
              <a:rPr lang="en-US" sz="1200" dirty="0">
                <a:solidFill>
                  <a:schemeClr val="tx1"/>
                </a:solidFill>
                <a:latin typeface="+mn-lt"/>
                <a:ea typeface="Arial Unicode MS" panose="020B0604020202020204" pitchFamily="34" charset="-128"/>
                <a:cs typeface="Arial Unicode MS" panose="020B0604020202020204" pitchFamily="34" charset="-128"/>
              </a:rPr>
              <a:t>3D object detection. </a:t>
            </a:r>
          </a:p>
        </p:txBody>
      </p:sp>
      <p:pic>
        <p:nvPicPr>
          <p:cNvPr id="4" name="Picture 3">
            <a:extLst>
              <a:ext uri="{FF2B5EF4-FFF2-40B4-BE49-F238E27FC236}">
                <a16:creationId xmlns:a16="http://schemas.microsoft.com/office/drawing/2014/main" id="{7B372140-CBEE-4D59-B288-40870F772542}"/>
              </a:ext>
            </a:extLst>
          </p:cNvPr>
          <p:cNvPicPr>
            <a:picLocks noChangeAspect="1"/>
          </p:cNvPicPr>
          <p:nvPr/>
        </p:nvPicPr>
        <p:blipFill>
          <a:blip r:embed="rId3"/>
          <a:stretch>
            <a:fillRect/>
          </a:stretch>
        </p:blipFill>
        <p:spPr>
          <a:xfrm>
            <a:off x="6459225" y="1321961"/>
            <a:ext cx="5411163" cy="2098542"/>
          </a:xfrm>
          <a:prstGeom prst="rect">
            <a:avLst/>
          </a:prstGeom>
        </p:spPr>
      </p:pic>
      <p:pic>
        <p:nvPicPr>
          <p:cNvPr id="6" name="Picture 5">
            <a:extLst>
              <a:ext uri="{FF2B5EF4-FFF2-40B4-BE49-F238E27FC236}">
                <a16:creationId xmlns:a16="http://schemas.microsoft.com/office/drawing/2014/main" id="{27B72AF5-1FC1-472F-8285-24D04AE20418}"/>
              </a:ext>
            </a:extLst>
          </p:cNvPr>
          <p:cNvPicPr>
            <a:picLocks noChangeAspect="1"/>
          </p:cNvPicPr>
          <p:nvPr/>
        </p:nvPicPr>
        <p:blipFill>
          <a:blip r:embed="rId4"/>
          <a:stretch>
            <a:fillRect/>
          </a:stretch>
        </p:blipFill>
        <p:spPr>
          <a:xfrm>
            <a:off x="7107315" y="4293120"/>
            <a:ext cx="3271513" cy="2237553"/>
          </a:xfrm>
          <a:prstGeom prst="rect">
            <a:avLst/>
          </a:prstGeom>
        </p:spPr>
      </p:pic>
    </p:spTree>
    <p:extLst>
      <p:ext uri="{BB962C8B-B14F-4D97-AF65-F5344CB8AC3E}">
        <p14:creationId xmlns:p14="http://schemas.microsoft.com/office/powerpoint/2010/main" val="1471075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6F5888-0530-41DF-82F7-8EF6B1BB67B8}"/>
              </a:ext>
            </a:extLst>
          </p:cNvPr>
          <p:cNvSpPr>
            <a:spLocks noGrp="1"/>
          </p:cNvSpPr>
          <p:nvPr>
            <p:ph type="title"/>
          </p:nvPr>
        </p:nvSpPr>
        <p:spPr/>
        <p:txBody>
          <a:bodyPr/>
          <a:lstStyle/>
          <a:p>
            <a:r>
              <a:rPr lang="en-US" altLang="zh-CN" dirty="0"/>
              <a:t>How we get this far?</a:t>
            </a:r>
            <a:endParaRPr lang="en-US" dirty="0"/>
          </a:p>
        </p:txBody>
      </p:sp>
      <p:sp>
        <p:nvSpPr>
          <p:cNvPr id="9" name="TextBox 8">
            <a:extLst>
              <a:ext uri="{FF2B5EF4-FFF2-40B4-BE49-F238E27FC236}">
                <a16:creationId xmlns:a16="http://schemas.microsoft.com/office/drawing/2014/main" id="{CAF6E0F6-6950-4E36-BF20-8755E90734E0}"/>
              </a:ext>
            </a:extLst>
          </p:cNvPr>
          <p:cNvSpPr txBox="1"/>
          <p:nvPr/>
        </p:nvSpPr>
        <p:spPr>
          <a:xfrm>
            <a:off x="1202495" y="1268701"/>
            <a:ext cx="4104570" cy="216030"/>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How humanity seeing things? </a:t>
            </a:r>
            <a:r>
              <a:rPr lang="en-US" sz="1200" b="1" dirty="0">
                <a:solidFill>
                  <a:schemeClr val="tx1"/>
                </a:solidFill>
                <a:latin typeface="+mn-lt"/>
                <a:ea typeface="Arial Unicode MS" panose="020B0604020202020204" pitchFamily="34" charset="-128"/>
                <a:cs typeface="Arial Unicode MS" panose="020B0604020202020204" pitchFamily="34" charset="-128"/>
              </a:rPr>
              <a:t>Location and Recognition</a:t>
            </a:r>
          </a:p>
        </p:txBody>
      </p:sp>
      <p:sp>
        <p:nvSpPr>
          <p:cNvPr id="10" name="TextBox 9">
            <a:extLst>
              <a:ext uri="{FF2B5EF4-FFF2-40B4-BE49-F238E27FC236}">
                <a16:creationId xmlns:a16="http://schemas.microsoft.com/office/drawing/2014/main" id="{12D9CF51-7DA6-4CE4-8B88-A9A720F08792}"/>
              </a:ext>
            </a:extLst>
          </p:cNvPr>
          <p:cNvSpPr txBox="1"/>
          <p:nvPr/>
        </p:nvSpPr>
        <p:spPr>
          <a:xfrm>
            <a:off x="1510829" y="1477905"/>
            <a:ext cx="5164426" cy="1230796"/>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Two stage idea proposed corresponding to location and recognition:</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Location: How we get region proposals? Strong prior of distributive pattern within a object is different with background.</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Recognition: Go back to the tasks of image classification, where we can use ground truth and location results for data augmentation and domain stability.</a:t>
            </a:r>
          </a:p>
        </p:txBody>
      </p:sp>
      <p:sp>
        <p:nvSpPr>
          <p:cNvPr id="11" name="TextBox 10">
            <a:extLst>
              <a:ext uri="{FF2B5EF4-FFF2-40B4-BE49-F238E27FC236}">
                <a16:creationId xmlns:a16="http://schemas.microsoft.com/office/drawing/2014/main" id="{5261A684-D9BA-4B97-916D-D1F9E0C3F43D}"/>
              </a:ext>
            </a:extLst>
          </p:cNvPr>
          <p:cNvSpPr txBox="1"/>
          <p:nvPr/>
        </p:nvSpPr>
        <p:spPr>
          <a:xfrm>
            <a:off x="1202495" y="2701874"/>
            <a:ext cx="5472760" cy="871145"/>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Then we got deep learning, how we take advantage of </a:t>
            </a:r>
            <a:r>
              <a:rPr lang="en-US" sz="1200" b="1" dirty="0">
                <a:solidFill>
                  <a:schemeClr val="tx1"/>
                </a:solidFill>
                <a:latin typeface="+mn-lt"/>
                <a:ea typeface="Arial Unicode MS" panose="020B0604020202020204" pitchFamily="34" charset="-128"/>
                <a:cs typeface="Arial Unicode MS" panose="020B0604020202020204" pitchFamily="34" charset="-128"/>
              </a:rPr>
              <a:t>deep learning</a:t>
            </a:r>
            <a:r>
              <a:rPr lang="en-US" sz="1200" dirty="0">
                <a:solidFill>
                  <a:schemeClr val="tx1"/>
                </a:solidFill>
                <a:latin typeface="+mn-lt"/>
                <a:ea typeface="Arial Unicode MS" panose="020B0604020202020204" pitchFamily="34" charset="-128"/>
                <a:cs typeface="Arial Unicode MS" panose="020B0604020202020204" pitchFamily="34" charset="-128"/>
              </a:rPr>
              <a:t>?</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Using its feature extracting ability for classification: RCNN.</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Using its computational ability for regression together with 1.: Fast-RCNN</a:t>
            </a:r>
          </a:p>
          <a:p>
            <a:pPr marL="228600" indent="-228600">
              <a:lnSpc>
                <a:spcPct val="110000"/>
              </a:lnSpc>
              <a:spcBef>
                <a:spcPts val="0"/>
              </a:spcBef>
              <a:buAutoNum type="arabicPeriod"/>
            </a:pPr>
            <a:r>
              <a:rPr lang="en-US" sz="1200" dirty="0">
                <a:solidFill>
                  <a:schemeClr val="tx1"/>
                </a:solidFill>
                <a:latin typeface="+mn-lt"/>
                <a:ea typeface="Arial Unicode MS" panose="020B0604020202020204" pitchFamily="34" charset="-128"/>
                <a:cs typeface="Arial Unicode MS" panose="020B0604020202020204" pitchFamily="34" charset="-128"/>
              </a:rPr>
              <a:t>Two phase training is quite annoying: Faster-RCNN</a:t>
            </a: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1">
            <a:extLst>
              <a:ext uri="{FF2B5EF4-FFF2-40B4-BE49-F238E27FC236}">
                <a16:creationId xmlns:a16="http://schemas.microsoft.com/office/drawing/2014/main" id="{1D16F0DB-89D4-438F-9D0A-F14AEE25A36D}"/>
              </a:ext>
            </a:extLst>
          </p:cNvPr>
          <p:cNvSpPr txBox="1"/>
          <p:nvPr/>
        </p:nvSpPr>
        <p:spPr>
          <a:xfrm>
            <a:off x="1202495" y="3573018"/>
            <a:ext cx="5328740" cy="253538"/>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Region proposal networks seem pretty good, why not we just propose plenty of prior anchor boxes, and then select them or abandon them?(object or not)</a:t>
            </a:r>
          </a:p>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Then we got one stage detector.</a:t>
            </a:r>
          </a:p>
        </p:txBody>
      </p:sp>
      <p:sp>
        <p:nvSpPr>
          <p:cNvPr id="13" name="TextBox 12">
            <a:extLst>
              <a:ext uri="{FF2B5EF4-FFF2-40B4-BE49-F238E27FC236}">
                <a16:creationId xmlns:a16="http://schemas.microsoft.com/office/drawing/2014/main" id="{0BEE3598-0522-489A-A49F-E7482AD62387}"/>
              </a:ext>
            </a:extLst>
          </p:cNvPr>
          <p:cNvSpPr txBox="1"/>
          <p:nvPr/>
        </p:nvSpPr>
        <p:spPr>
          <a:xfrm>
            <a:off x="1202495" y="4492620"/>
            <a:ext cx="5904820" cy="1024670"/>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Motivations:</a:t>
            </a:r>
          </a:p>
          <a:p>
            <a:pPr marL="228600" indent="-228600">
              <a:lnSpc>
                <a:spcPct val="110000"/>
              </a:lnSpc>
              <a:spcBef>
                <a:spcPts val="0"/>
              </a:spcBef>
              <a:buAutoNum type="arabicPeriod"/>
            </a:pPr>
            <a:r>
              <a:rPr lang="en-US" sz="1200" b="1" dirty="0">
                <a:solidFill>
                  <a:schemeClr val="tx1"/>
                </a:solidFill>
                <a:latin typeface="+mn-lt"/>
                <a:ea typeface="Arial Unicode MS" panose="020B0604020202020204" pitchFamily="34" charset="-128"/>
                <a:cs typeface="Arial Unicode MS" panose="020B0604020202020204" pitchFamily="34" charset="-128"/>
              </a:rPr>
              <a:t>Shared wrights among tasks (object detection and image classification)</a:t>
            </a:r>
          </a:p>
          <a:p>
            <a:pPr marL="228600" indent="-228600">
              <a:lnSpc>
                <a:spcPct val="110000"/>
              </a:lnSpc>
              <a:spcBef>
                <a:spcPts val="0"/>
              </a:spcBef>
              <a:buAutoNum type="arabicPeriod"/>
            </a:pPr>
            <a:r>
              <a:rPr lang="en-US" sz="1200" b="1" dirty="0">
                <a:solidFill>
                  <a:schemeClr val="tx1"/>
                </a:solidFill>
                <a:latin typeface="+mn-lt"/>
                <a:ea typeface="Arial Unicode MS" panose="020B0604020202020204" pitchFamily="34" charset="-128"/>
                <a:cs typeface="Arial Unicode MS" panose="020B0604020202020204" pitchFamily="34" charset="-128"/>
              </a:rPr>
              <a:t>Proposal of priors into machine learning tasks, and make them well-structured and differentiable.</a:t>
            </a:r>
          </a:p>
          <a:p>
            <a:pPr marL="228600" indent="-228600">
              <a:lnSpc>
                <a:spcPct val="110000"/>
              </a:lnSpc>
              <a:spcBef>
                <a:spcPts val="0"/>
              </a:spcBef>
              <a:buAutoNum type="arabicPeriod"/>
            </a:pPr>
            <a:r>
              <a:rPr lang="en-US" sz="1200" b="1" dirty="0">
                <a:solidFill>
                  <a:schemeClr val="tx1"/>
                </a:solidFill>
                <a:latin typeface="+mn-lt"/>
                <a:ea typeface="Arial Unicode MS" panose="020B0604020202020204" pitchFamily="34" charset="-128"/>
                <a:cs typeface="Arial Unicode MS" panose="020B0604020202020204" pitchFamily="34" charset="-128"/>
              </a:rPr>
              <a:t>Application and engineering requirements.</a:t>
            </a:r>
          </a:p>
          <a:p>
            <a:pPr marL="228600" indent="-228600">
              <a:lnSpc>
                <a:spcPct val="110000"/>
              </a:lnSpc>
              <a:spcBef>
                <a:spcPts val="0"/>
              </a:spcBef>
              <a:buAutoNum type="arabicPeriod"/>
            </a:pP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7A45576C-D94E-4A36-8F0E-9810FE0E747F}"/>
              </a:ext>
            </a:extLst>
          </p:cNvPr>
          <p:cNvSpPr/>
          <p:nvPr/>
        </p:nvSpPr>
        <p:spPr>
          <a:xfrm>
            <a:off x="2354655" y="6296362"/>
            <a:ext cx="8065120" cy="276999"/>
          </a:xfrm>
          <a:prstGeom prst="rect">
            <a:avLst/>
          </a:prstGeom>
        </p:spPr>
        <p:txBody>
          <a:bodyPr wrap="square">
            <a:spAutoFit/>
          </a:bodyPr>
          <a:lstStyle/>
          <a:p>
            <a:r>
              <a:rPr lang="en-US" sz="1200" dirty="0">
                <a:hlinkClick r:id="rId2"/>
              </a:rPr>
              <a:t>https://github.com/hoya012/deep_learning_object_detection#2014</a:t>
            </a:r>
            <a:endParaRPr lang="en-US" sz="1200" dirty="0"/>
          </a:p>
        </p:txBody>
      </p:sp>
      <p:pic>
        <p:nvPicPr>
          <p:cNvPr id="15" name="Picture 14">
            <a:extLst>
              <a:ext uri="{FF2B5EF4-FFF2-40B4-BE49-F238E27FC236}">
                <a16:creationId xmlns:a16="http://schemas.microsoft.com/office/drawing/2014/main" id="{66C6B6AD-9F65-4E63-BAE7-A20AB4569054}"/>
              </a:ext>
            </a:extLst>
          </p:cNvPr>
          <p:cNvPicPr>
            <a:picLocks noChangeAspect="1"/>
          </p:cNvPicPr>
          <p:nvPr/>
        </p:nvPicPr>
        <p:blipFill>
          <a:blip r:embed="rId3"/>
          <a:stretch>
            <a:fillRect/>
          </a:stretch>
        </p:blipFill>
        <p:spPr>
          <a:xfrm>
            <a:off x="7611385" y="3284980"/>
            <a:ext cx="2667000" cy="2647950"/>
          </a:xfrm>
          <a:prstGeom prst="rect">
            <a:avLst/>
          </a:prstGeom>
        </p:spPr>
      </p:pic>
    </p:spTree>
    <p:extLst>
      <p:ext uri="{BB962C8B-B14F-4D97-AF65-F5344CB8AC3E}">
        <p14:creationId xmlns:p14="http://schemas.microsoft.com/office/powerpoint/2010/main" val="1649652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Non-deep to deep</a:t>
            </a:r>
          </a:p>
        </p:txBody>
      </p:sp>
      <p:pic>
        <p:nvPicPr>
          <p:cNvPr id="7" name="Picture 6">
            <a:extLst>
              <a:ext uri="{FF2B5EF4-FFF2-40B4-BE49-F238E27FC236}">
                <a16:creationId xmlns:a16="http://schemas.microsoft.com/office/drawing/2014/main" id="{6750D70B-7577-47E4-B8AB-A6632272011E}"/>
              </a:ext>
            </a:extLst>
          </p:cNvPr>
          <p:cNvPicPr>
            <a:picLocks noChangeAspect="1"/>
          </p:cNvPicPr>
          <p:nvPr/>
        </p:nvPicPr>
        <p:blipFill>
          <a:blip r:embed="rId2"/>
          <a:stretch>
            <a:fillRect/>
          </a:stretch>
        </p:blipFill>
        <p:spPr>
          <a:xfrm>
            <a:off x="770435" y="1196690"/>
            <a:ext cx="8846485" cy="4895258"/>
          </a:xfrm>
          <a:prstGeom prst="rect">
            <a:avLst/>
          </a:prstGeom>
        </p:spPr>
      </p:pic>
    </p:spTree>
    <p:extLst>
      <p:ext uri="{BB962C8B-B14F-4D97-AF65-F5344CB8AC3E}">
        <p14:creationId xmlns:p14="http://schemas.microsoft.com/office/powerpoint/2010/main" val="369439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Non-deep to deep(algorithms details)</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026" name="Picture 2">
            <a:extLst>
              <a:ext uri="{FF2B5EF4-FFF2-40B4-BE49-F238E27FC236}">
                <a16:creationId xmlns:a16="http://schemas.microsoft.com/office/drawing/2014/main" id="{C357F07A-8C3B-45F5-89B8-76323FF17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25" y="1585313"/>
            <a:ext cx="11089540" cy="368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7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Datasets – COCO</a:t>
            </a:r>
            <a:br>
              <a:rPr lang="en-US" dirty="0"/>
            </a:br>
            <a:r>
              <a:rPr lang="en-US" dirty="0"/>
              <a:t>	-- Detection</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961B4F4F-A0C4-4CD4-9F94-85C8D85936C3}"/>
              </a:ext>
            </a:extLst>
          </p:cNvPr>
          <p:cNvPicPr>
            <a:picLocks noChangeAspect="1"/>
          </p:cNvPicPr>
          <p:nvPr/>
        </p:nvPicPr>
        <p:blipFill>
          <a:blip r:embed="rId2"/>
          <a:stretch>
            <a:fillRect/>
          </a:stretch>
        </p:blipFill>
        <p:spPr>
          <a:xfrm>
            <a:off x="698425" y="1638469"/>
            <a:ext cx="2924175" cy="3743325"/>
          </a:xfrm>
          <a:prstGeom prst="rect">
            <a:avLst/>
          </a:prstGeom>
        </p:spPr>
      </p:pic>
      <p:pic>
        <p:nvPicPr>
          <p:cNvPr id="8" name="Picture 7">
            <a:extLst>
              <a:ext uri="{FF2B5EF4-FFF2-40B4-BE49-F238E27FC236}">
                <a16:creationId xmlns:a16="http://schemas.microsoft.com/office/drawing/2014/main" id="{2C47CB5B-B686-4332-A267-1FB9939E144A}"/>
              </a:ext>
            </a:extLst>
          </p:cNvPr>
          <p:cNvPicPr>
            <a:picLocks noChangeAspect="1"/>
          </p:cNvPicPr>
          <p:nvPr/>
        </p:nvPicPr>
        <p:blipFill>
          <a:blip r:embed="rId3"/>
          <a:stretch>
            <a:fillRect/>
          </a:stretch>
        </p:blipFill>
        <p:spPr>
          <a:xfrm>
            <a:off x="4514955" y="1992718"/>
            <a:ext cx="6457950" cy="4057650"/>
          </a:xfrm>
          <a:prstGeom prst="rect">
            <a:avLst/>
          </a:prstGeom>
        </p:spPr>
      </p:pic>
      <p:sp>
        <p:nvSpPr>
          <p:cNvPr id="10" name="TextBox 9">
            <a:extLst>
              <a:ext uri="{FF2B5EF4-FFF2-40B4-BE49-F238E27FC236}">
                <a16:creationId xmlns:a16="http://schemas.microsoft.com/office/drawing/2014/main" id="{D7C68FD5-7B87-42EC-B429-E29FB82156DE}"/>
              </a:ext>
            </a:extLst>
          </p:cNvPr>
          <p:cNvSpPr txBox="1"/>
          <p:nvPr/>
        </p:nvSpPr>
        <p:spPr>
          <a:xfrm>
            <a:off x="4514955" y="1556740"/>
            <a:ext cx="5328740" cy="585799"/>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2019 new challenge: Joint COCO and </a:t>
            </a:r>
            <a:r>
              <a:rPr lang="en-US" sz="1200" dirty="0" err="1">
                <a:solidFill>
                  <a:schemeClr val="tx1"/>
                </a:solidFill>
                <a:latin typeface="+mn-lt"/>
                <a:ea typeface="Arial Unicode MS" panose="020B0604020202020204" pitchFamily="34" charset="-128"/>
                <a:cs typeface="Arial Unicode MS" panose="020B0604020202020204" pitchFamily="34" charset="-128"/>
              </a:rPr>
              <a:t>Mapillary</a:t>
            </a:r>
            <a:r>
              <a:rPr lang="en-US" sz="1200" dirty="0">
                <a:solidFill>
                  <a:schemeClr val="tx1"/>
                </a:solidFill>
                <a:latin typeface="+mn-lt"/>
                <a:ea typeface="Arial Unicode MS" panose="020B0604020202020204" pitchFamily="34" charset="-128"/>
                <a:cs typeface="Arial Unicode MS" panose="020B0604020202020204" pitchFamily="34" charset="-128"/>
              </a:rPr>
              <a:t> Recognition workshop at ICCV</a:t>
            </a:r>
          </a:p>
          <a:p>
            <a:pPr>
              <a:lnSpc>
                <a:spcPct val="110000"/>
              </a:lnSpc>
              <a:spcBef>
                <a:spcPts val="0"/>
              </a:spcBef>
            </a:pPr>
            <a:r>
              <a:rPr lang="en-US" sz="1200" dirty="0">
                <a:hlinkClick r:id="rId4"/>
              </a:rPr>
              <a:t>https://research.mapillary.com/iccv19/</a:t>
            </a:r>
            <a:r>
              <a:rPr lang="en-US" sz="1200" dirty="0">
                <a:solidFill>
                  <a:schemeClr val="tx1"/>
                </a:solidFill>
                <a:latin typeface="+mn-lt"/>
                <a:ea typeface="Arial Unicode MS" panose="020B0604020202020204" pitchFamily="34" charset="-128"/>
                <a:cs typeface="Arial Unicode MS" panose="020B0604020202020204" pitchFamily="34" charset="-128"/>
              </a:rPr>
              <a:t> </a:t>
            </a:r>
          </a:p>
        </p:txBody>
      </p:sp>
    </p:spTree>
    <p:extLst>
      <p:ext uri="{BB962C8B-B14F-4D97-AF65-F5344CB8AC3E}">
        <p14:creationId xmlns:p14="http://schemas.microsoft.com/office/powerpoint/2010/main" val="293744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Datasets – COCO</a:t>
            </a:r>
            <a:br>
              <a:rPr lang="en-US" dirty="0"/>
            </a:br>
            <a:r>
              <a:rPr lang="en-US" dirty="0"/>
              <a:t>	-- Others funny</a:t>
            </a:r>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9D776DB2-9142-4EB5-BB2B-B7BF5BE7310C}"/>
              </a:ext>
            </a:extLst>
          </p:cNvPr>
          <p:cNvPicPr>
            <a:picLocks noChangeAspect="1"/>
          </p:cNvPicPr>
          <p:nvPr/>
        </p:nvPicPr>
        <p:blipFill>
          <a:blip r:embed="rId2"/>
          <a:stretch>
            <a:fillRect/>
          </a:stretch>
        </p:blipFill>
        <p:spPr>
          <a:xfrm>
            <a:off x="454648" y="1642917"/>
            <a:ext cx="4970648" cy="2362163"/>
          </a:xfrm>
          <a:prstGeom prst="rect">
            <a:avLst/>
          </a:prstGeom>
        </p:spPr>
      </p:pic>
      <p:pic>
        <p:nvPicPr>
          <p:cNvPr id="11" name="Picture 10">
            <a:extLst>
              <a:ext uri="{FF2B5EF4-FFF2-40B4-BE49-F238E27FC236}">
                <a16:creationId xmlns:a16="http://schemas.microsoft.com/office/drawing/2014/main" id="{B99F4CAF-7C2E-423B-924A-29EF846F0054}"/>
              </a:ext>
            </a:extLst>
          </p:cNvPr>
          <p:cNvPicPr>
            <a:picLocks noChangeAspect="1"/>
          </p:cNvPicPr>
          <p:nvPr/>
        </p:nvPicPr>
        <p:blipFill>
          <a:blip r:embed="rId3"/>
          <a:stretch>
            <a:fillRect/>
          </a:stretch>
        </p:blipFill>
        <p:spPr>
          <a:xfrm>
            <a:off x="6374323" y="1236547"/>
            <a:ext cx="5053592" cy="2520350"/>
          </a:xfrm>
          <a:prstGeom prst="rect">
            <a:avLst/>
          </a:prstGeom>
        </p:spPr>
      </p:pic>
      <p:sp>
        <p:nvSpPr>
          <p:cNvPr id="12" name="TextBox 11">
            <a:extLst>
              <a:ext uri="{FF2B5EF4-FFF2-40B4-BE49-F238E27FC236}">
                <a16:creationId xmlns:a16="http://schemas.microsoft.com/office/drawing/2014/main" id="{4BC20455-C7FE-4179-A508-4334AD8A8ECB}"/>
              </a:ext>
            </a:extLst>
          </p:cNvPr>
          <p:cNvSpPr txBox="1"/>
          <p:nvPr/>
        </p:nvSpPr>
        <p:spPr>
          <a:xfrm>
            <a:off x="865770" y="4179327"/>
            <a:ext cx="4355805" cy="1948122"/>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rPr>
              <a:t>The COCO </a:t>
            </a:r>
            <a:r>
              <a:rPr lang="en-US" sz="1200" dirty="0" err="1">
                <a:solidFill>
                  <a:schemeClr val="tx1"/>
                </a:solidFill>
              </a:rPr>
              <a:t>Keypoint</a:t>
            </a:r>
            <a:r>
              <a:rPr lang="en-US" sz="1200" dirty="0">
                <a:solidFill>
                  <a:schemeClr val="tx1"/>
                </a:solidFill>
              </a:rPr>
              <a:t> Detection Task requires localization of person </a:t>
            </a:r>
            <a:r>
              <a:rPr lang="en-US" sz="1200" dirty="0" err="1">
                <a:solidFill>
                  <a:schemeClr val="tx1"/>
                </a:solidFill>
              </a:rPr>
              <a:t>keypoints</a:t>
            </a:r>
            <a:r>
              <a:rPr lang="en-US" sz="1200" dirty="0">
                <a:solidFill>
                  <a:schemeClr val="tx1"/>
                </a:solidFill>
              </a:rPr>
              <a:t> in challenging, uncontrolled conditions. The </a:t>
            </a:r>
            <a:r>
              <a:rPr lang="en-US" sz="1200" dirty="0" err="1">
                <a:solidFill>
                  <a:schemeClr val="tx1"/>
                </a:solidFill>
              </a:rPr>
              <a:t>keypoint</a:t>
            </a:r>
            <a:r>
              <a:rPr lang="en-US" sz="1200" dirty="0">
                <a:solidFill>
                  <a:schemeClr val="tx1"/>
                </a:solidFill>
              </a:rPr>
              <a:t> task involves simultaneously detecting people </a:t>
            </a:r>
            <a:r>
              <a:rPr lang="en-US" sz="1200" i="1" dirty="0">
                <a:solidFill>
                  <a:schemeClr val="tx1"/>
                </a:solidFill>
              </a:rPr>
              <a:t>and</a:t>
            </a:r>
            <a:r>
              <a:rPr lang="en-US" sz="1200" dirty="0">
                <a:solidFill>
                  <a:schemeClr val="tx1"/>
                </a:solidFill>
              </a:rPr>
              <a:t> localizing their </a:t>
            </a:r>
            <a:r>
              <a:rPr lang="en-US" sz="1200" dirty="0" err="1">
                <a:solidFill>
                  <a:schemeClr val="tx1"/>
                </a:solidFill>
              </a:rPr>
              <a:t>keypoints</a:t>
            </a:r>
            <a:r>
              <a:rPr lang="en-US" sz="1200" dirty="0">
                <a:solidFill>
                  <a:schemeClr val="tx1"/>
                </a:solidFill>
              </a:rPr>
              <a:t> (person locations are </a:t>
            </a:r>
            <a:r>
              <a:rPr lang="en-US" sz="1200" i="1" dirty="0">
                <a:solidFill>
                  <a:schemeClr val="tx1"/>
                </a:solidFill>
              </a:rPr>
              <a:t>not</a:t>
            </a:r>
            <a:r>
              <a:rPr lang="en-US" sz="1200" dirty="0">
                <a:solidFill>
                  <a:schemeClr val="tx1"/>
                </a:solidFill>
              </a:rPr>
              <a:t> given at test time). For full details of this task please see the </a:t>
            </a:r>
            <a:r>
              <a:rPr lang="en-US" sz="1200" dirty="0">
                <a:solidFill>
                  <a:schemeClr val="tx1"/>
                </a:solidFill>
                <a:hlinkClick r:id="rId4">
                  <a:extLst>
                    <a:ext uri="{A12FA001-AC4F-418D-AE19-62706E023703}">
                      <ahyp:hlinkClr xmlns:ahyp="http://schemas.microsoft.com/office/drawing/2018/hyperlinkcolor" val="tx"/>
                    </a:ext>
                  </a:extLst>
                </a:hlinkClick>
              </a:rPr>
              <a:t>COCO </a:t>
            </a:r>
            <a:r>
              <a:rPr lang="en-US" sz="1200" dirty="0" err="1">
                <a:solidFill>
                  <a:schemeClr val="tx1"/>
                </a:solidFill>
                <a:hlinkClick r:id="rId4">
                  <a:extLst>
                    <a:ext uri="{A12FA001-AC4F-418D-AE19-62706E023703}">
                      <ahyp:hlinkClr xmlns:ahyp="http://schemas.microsoft.com/office/drawing/2018/hyperlinkcolor" val="tx"/>
                    </a:ext>
                  </a:extLst>
                </a:hlinkClick>
              </a:rPr>
              <a:t>Keypoint</a:t>
            </a:r>
            <a:r>
              <a:rPr lang="en-US" sz="1200" dirty="0">
                <a:solidFill>
                  <a:schemeClr val="tx1"/>
                </a:solidFill>
                <a:hlinkClick r:id="rId4">
                  <a:extLst>
                    <a:ext uri="{A12FA001-AC4F-418D-AE19-62706E023703}">
                      <ahyp:hlinkClr xmlns:ahyp="http://schemas.microsoft.com/office/drawing/2018/hyperlinkcolor" val="tx"/>
                    </a:ext>
                  </a:extLst>
                </a:hlinkClick>
              </a:rPr>
              <a:t> Detection Task</a:t>
            </a:r>
            <a:r>
              <a:rPr lang="en-US" sz="1200" dirty="0">
                <a:solidFill>
                  <a:schemeClr val="tx1"/>
                </a:solidFill>
              </a:rPr>
              <a:t>.</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Box 12">
            <a:extLst>
              <a:ext uri="{FF2B5EF4-FFF2-40B4-BE49-F238E27FC236}">
                <a16:creationId xmlns:a16="http://schemas.microsoft.com/office/drawing/2014/main" id="{3F55CA72-C312-4176-AB20-787BDD150C7D}"/>
              </a:ext>
            </a:extLst>
          </p:cNvPr>
          <p:cNvSpPr txBox="1"/>
          <p:nvPr/>
        </p:nvSpPr>
        <p:spPr>
          <a:xfrm>
            <a:off x="6027165" y="3876120"/>
            <a:ext cx="5989722" cy="1182103"/>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rPr>
              <a:t>The COCO </a:t>
            </a:r>
            <a:r>
              <a:rPr lang="en-US" sz="1200" dirty="0" err="1">
                <a:solidFill>
                  <a:schemeClr val="tx1"/>
                </a:solidFill>
              </a:rPr>
              <a:t>DensePose</a:t>
            </a:r>
            <a:r>
              <a:rPr lang="en-US" sz="1200" dirty="0">
                <a:solidFill>
                  <a:schemeClr val="tx1"/>
                </a:solidFill>
              </a:rPr>
              <a:t> Task requires localization of dense person </a:t>
            </a:r>
            <a:r>
              <a:rPr lang="en-US" sz="1200" dirty="0" err="1">
                <a:solidFill>
                  <a:schemeClr val="tx1"/>
                </a:solidFill>
              </a:rPr>
              <a:t>keypoints</a:t>
            </a:r>
            <a:r>
              <a:rPr lang="en-US" sz="1200" dirty="0">
                <a:solidFill>
                  <a:schemeClr val="tx1"/>
                </a:solidFill>
              </a:rPr>
              <a:t> in challenging, uncontrolled conditions. The </a:t>
            </a:r>
            <a:r>
              <a:rPr lang="en-US" sz="1200" dirty="0" err="1">
                <a:solidFill>
                  <a:schemeClr val="tx1"/>
                </a:solidFill>
              </a:rPr>
              <a:t>DensePose</a:t>
            </a:r>
            <a:r>
              <a:rPr lang="en-US" sz="1200" dirty="0">
                <a:solidFill>
                  <a:schemeClr val="tx1"/>
                </a:solidFill>
              </a:rPr>
              <a:t> task involves simultaneously detecting people </a:t>
            </a:r>
            <a:r>
              <a:rPr lang="en-US" sz="1200" i="1" dirty="0">
                <a:solidFill>
                  <a:schemeClr val="tx1"/>
                </a:solidFill>
              </a:rPr>
              <a:t>and</a:t>
            </a:r>
            <a:r>
              <a:rPr lang="en-US" sz="1200" dirty="0">
                <a:solidFill>
                  <a:schemeClr val="tx1"/>
                </a:solidFill>
              </a:rPr>
              <a:t> localizing their dense </a:t>
            </a:r>
            <a:r>
              <a:rPr lang="en-US" sz="1200" dirty="0" err="1">
                <a:solidFill>
                  <a:schemeClr val="tx1"/>
                </a:solidFill>
              </a:rPr>
              <a:t>keypoints</a:t>
            </a:r>
            <a:r>
              <a:rPr lang="en-US" sz="1200" dirty="0">
                <a:solidFill>
                  <a:schemeClr val="tx1"/>
                </a:solidFill>
              </a:rPr>
              <a:t>, mapping all human pixels to a 3D surface of the human body. For full details of this task please see the </a:t>
            </a:r>
            <a:r>
              <a:rPr lang="en-US" sz="1200" dirty="0">
                <a:solidFill>
                  <a:schemeClr val="tx1"/>
                </a:solidFill>
                <a:hlinkClick r:id="rId5">
                  <a:extLst>
                    <a:ext uri="{A12FA001-AC4F-418D-AE19-62706E023703}">
                      <ahyp:hlinkClr xmlns:ahyp="http://schemas.microsoft.com/office/drawing/2018/hyperlinkcolor" val="tx"/>
                    </a:ext>
                  </a:extLst>
                </a:hlinkClick>
              </a:rPr>
              <a:t>COCO </a:t>
            </a:r>
            <a:r>
              <a:rPr lang="en-US" sz="1200" dirty="0" err="1">
                <a:solidFill>
                  <a:schemeClr val="tx1"/>
                </a:solidFill>
                <a:hlinkClick r:id="rId5">
                  <a:extLst>
                    <a:ext uri="{A12FA001-AC4F-418D-AE19-62706E023703}">
                      <ahyp:hlinkClr xmlns:ahyp="http://schemas.microsoft.com/office/drawing/2018/hyperlinkcolor" val="tx"/>
                    </a:ext>
                  </a:extLst>
                </a:hlinkClick>
              </a:rPr>
              <a:t>DensePose</a:t>
            </a:r>
            <a:r>
              <a:rPr lang="en-US" sz="1200" dirty="0">
                <a:solidFill>
                  <a:schemeClr val="tx1"/>
                </a:solidFill>
                <a:hlinkClick r:id="rId5">
                  <a:extLst>
                    <a:ext uri="{A12FA001-AC4F-418D-AE19-62706E023703}">
                      <ahyp:hlinkClr xmlns:ahyp="http://schemas.microsoft.com/office/drawing/2018/hyperlinkcolor" val="tx"/>
                    </a:ext>
                  </a:extLst>
                </a:hlinkClick>
              </a:rPr>
              <a:t> Task</a:t>
            </a:r>
            <a:r>
              <a:rPr lang="en-US" sz="1200" dirty="0">
                <a:solidFill>
                  <a:schemeClr val="tx1"/>
                </a:solidFill>
              </a:rPr>
              <a:t>.</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4" name="Picture 13">
            <a:extLst>
              <a:ext uri="{FF2B5EF4-FFF2-40B4-BE49-F238E27FC236}">
                <a16:creationId xmlns:a16="http://schemas.microsoft.com/office/drawing/2014/main" id="{F86AC17A-A23E-4731-B4ED-A6006E3844C3}"/>
              </a:ext>
            </a:extLst>
          </p:cNvPr>
          <p:cNvPicPr>
            <a:picLocks noChangeAspect="1"/>
          </p:cNvPicPr>
          <p:nvPr/>
        </p:nvPicPr>
        <p:blipFill>
          <a:blip r:embed="rId6"/>
          <a:stretch>
            <a:fillRect/>
          </a:stretch>
        </p:blipFill>
        <p:spPr>
          <a:xfrm>
            <a:off x="6531235" y="4797190"/>
            <a:ext cx="4175992" cy="1728240"/>
          </a:xfrm>
          <a:prstGeom prst="rect">
            <a:avLst/>
          </a:prstGeom>
        </p:spPr>
      </p:pic>
    </p:spTree>
    <p:extLst>
      <p:ext uri="{BB962C8B-B14F-4D97-AF65-F5344CB8AC3E}">
        <p14:creationId xmlns:p14="http://schemas.microsoft.com/office/powerpoint/2010/main" val="354099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Datasets – PASCAL VOC</a:t>
            </a:r>
            <a:br>
              <a:rPr lang="en-US" dirty="0"/>
            </a:br>
            <a:endParaRPr lang="en-US" dirty="0"/>
          </a:p>
        </p:txBody>
      </p:sp>
      <p:sp>
        <p:nvSpPr>
          <p:cNvPr id="9" name="TextBox 8">
            <a:extLst>
              <a:ext uri="{FF2B5EF4-FFF2-40B4-BE49-F238E27FC236}">
                <a16:creationId xmlns:a16="http://schemas.microsoft.com/office/drawing/2014/main" id="{9A1D5D1E-ECC9-4BAB-BBEB-FCDFD0D77D92}"/>
              </a:ext>
            </a:extLst>
          </p:cNvPr>
          <p:cNvSpPr txBox="1"/>
          <p:nvPr/>
        </p:nvSpPr>
        <p:spPr>
          <a:xfrm>
            <a:off x="698425" y="1476206"/>
            <a:ext cx="4824670" cy="1152160"/>
          </a:xfrm>
          <a:prstGeom prst="rect">
            <a:avLst/>
          </a:prstGeom>
          <a:noFill/>
        </p:spPr>
        <p:txBody>
          <a:bodyPr wrap="square" lIns="0" tIns="0" rIns="0" bIns="0" rtlCol="0">
            <a:noAutofit/>
          </a:bodyPr>
          <a:lstStyle/>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1" name="Picture 10">
            <a:extLst>
              <a:ext uri="{FF2B5EF4-FFF2-40B4-BE49-F238E27FC236}">
                <a16:creationId xmlns:a16="http://schemas.microsoft.com/office/drawing/2014/main" id="{B7034E61-DF65-4906-8300-8A567F656695}"/>
              </a:ext>
            </a:extLst>
          </p:cNvPr>
          <p:cNvPicPr>
            <a:picLocks noChangeAspect="1"/>
          </p:cNvPicPr>
          <p:nvPr/>
        </p:nvPicPr>
        <p:blipFill>
          <a:blip r:embed="rId2"/>
          <a:stretch>
            <a:fillRect/>
          </a:stretch>
        </p:blipFill>
        <p:spPr>
          <a:xfrm>
            <a:off x="9913" y="823900"/>
            <a:ext cx="8598295" cy="1909398"/>
          </a:xfrm>
          <a:prstGeom prst="rect">
            <a:avLst/>
          </a:prstGeom>
        </p:spPr>
      </p:pic>
      <p:pic>
        <p:nvPicPr>
          <p:cNvPr id="12" name="Picture 11">
            <a:extLst>
              <a:ext uri="{FF2B5EF4-FFF2-40B4-BE49-F238E27FC236}">
                <a16:creationId xmlns:a16="http://schemas.microsoft.com/office/drawing/2014/main" id="{998F1732-4A8F-4901-B4DB-70C3CD687802}"/>
              </a:ext>
            </a:extLst>
          </p:cNvPr>
          <p:cNvPicPr>
            <a:picLocks noChangeAspect="1"/>
          </p:cNvPicPr>
          <p:nvPr/>
        </p:nvPicPr>
        <p:blipFill>
          <a:blip r:embed="rId3"/>
          <a:stretch>
            <a:fillRect/>
          </a:stretch>
        </p:blipFill>
        <p:spPr>
          <a:xfrm>
            <a:off x="4784045" y="3142295"/>
            <a:ext cx="7219950" cy="2705100"/>
          </a:xfrm>
          <a:prstGeom prst="rect">
            <a:avLst/>
          </a:prstGeom>
        </p:spPr>
      </p:pic>
      <p:pic>
        <p:nvPicPr>
          <p:cNvPr id="13" name="Picture 12">
            <a:extLst>
              <a:ext uri="{FF2B5EF4-FFF2-40B4-BE49-F238E27FC236}">
                <a16:creationId xmlns:a16="http://schemas.microsoft.com/office/drawing/2014/main" id="{0DD10B5B-9A80-4CEF-8A60-48017A4D69E7}"/>
              </a:ext>
            </a:extLst>
          </p:cNvPr>
          <p:cNvPicPr>
            <a:picLocks noChangeAspect="1"/>
          </p:cNvPicPr>
          <p:nvPr/>
        </p:nvPicPr>
        <p:blipFill>
          <a:blip r:embed="rId4"/>
          <a:stretch>
            <a:fillRect/>
          </a:stretch>
        </p:blipFill>
        <p:spPr>
          <a:xfrm>
            <a:off x="410385" y="3861060"/>
            <a:ext cx="4824670" cy="1398232"/>
          </a:xfrm>
          <a:prstGeom prst="rect">
            <a:avLst/>
          </a:prstGeom>
        </p:spPr>
      </p:pic>
    </p:spTree>
    <p:extLst>
      <p:ext uri="{BB962C8B-B14F-4D97-AF65-F5344CB8AC3E}">
        <p14:creationId xmlns:p14="http://schemas.microsoft.com/office/powerpoint/2010/main" val="322974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Evaluating </a:t>
            </a:r>
          </a:p>
        </p:txBody>
      </p:sp>
      <p:pic>
        <p:nvPicPr>
          <p:cNvPr id="3074" name="Picture 2">
            <a:extLst>
              <a:ext uri="{FF2B5EF4-FFF2-40B4-BE49-F238E27FC236}">
                <a16:creationId xmlns:a16="http://schemas.microsoft.com/office/drawing/2014/main" id="{6C401707-7408-4F4D-A507-BAC16CC0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925" y="548600"/>
            <a:ext cx="5400750" cy="60412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7E87FF-CAD5-494E-8CEC-14D2203D270F}"/>
              </a:ext>
            </a:extLst>
          </p:cNvPr>
          <p:cNvSpPr/>
          <p:nvPr/>
        </p:nvSpPr>
        <p:spPr bwMode="auto">
          <a:xfrm>
            <a:off x="4298925" y="1772770"/>
            <a:ext cx="5400750" cy="648090"/>
          </a:xfrm>
          <a:prstGeom prst="rect">
            <a:avLst/>
          </a:prstGeom>
          <a:noFill/>
          <a:ln w="25400">
            <a:solidFill>
              <a:schemeClr val="accent3"/>
            </a:solid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tangle 5">
            <a:extLst>
              <a:ext uri="{FF2B5EF4-FFF2-40B4-BE49-F238E27FC236}">
                <a16:creationId xmlns:a16="http://schemas.microsoft.com/office/drawing/2014/main" id="{A86C6003-71AE-4B6D-B1C6-FCA42B083BBC}"/>
              </a:ext>
            </a:extLst>
          </p:cNvPr>
          <p:cNvSpPr/>
          <p:nvPr/>
        </p:nvSpPr>
        <p:spPr bwMode="auto">
          <a:xfrm>
            <a:off x="4298925" y="3366826"/>
            <a:ext cx="5400750" cy="3302624"/>
          </a:xfrm>
          <a:prstGeom prst="rect">
            <a:avLst/>
          </a:prstGeom>
          <a:noFill/>
          <a:ln w="25400">
            <a:solidFill>
              <a:schemeClr val="accent3"/>
            </a:solid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4" name="Straight Arrow Connector 3">
            <a:extLst>
              <a:ext uri="{FF2B5EF4-FFF2-40B4-BE49-F238E27FC236}">
                <a16:creationId xmlns:a16="http://schemas.microsoft.com/office/drawing/2014/main" id="{4DF678D2-CA4B-4E99-973D-CD387E822231}"/>
              </a:ext>
            </a:extLst>
          </p:cNvPr>
          <p:cNvCxnSpPr>
            <a:stCxn id="2" idx="1"/>
          </p:cNvCxnSpPr>
          <p:nvPr/>
        </p:nvCxnSpPr>
        <p:spPr bwMode="auto">
          <a:xfrm flipH="1">
            <a:off x="3290785" y="2096815"/>
            <a:ext cx="1008140" cy="324045"/>
          </a:xfrm>
          <a:prstGeom prst="straightConnector1">
            <a:avLst/>
          </a:prstGeom>
          <a:solidFill>
            <a:schemeClr val="tx2"/>
          </a:solidFill>
          <a:ln w="9525" cap="flat" cmpd="sng" algn="ctr">
            <a:solidFill>
              <a:schemeClr val="tx1"/>
            </a:solidFill>
            <a:prstDash val="solid"/>
            <a:round/>
            <a:headEnd type="none" w="med" len="med"/>
            <a:tailEnd type="triangle"/>
          </a:ln>
        </p:spPr>
      </p:cxnSp>
      <p:cxnSp>
        <p:nvCxnSpPr>
          <p:cNvPr id="10" name="Straight Arrow Connector 9">
            <a:extLst>
              <a:ext uri="{FF2B5EF4-FFF2-40B4-BE49-F238E27FC236}">
                <a16:creationId xmlns:a16="http://schemas.microsoft.com/office/drawing/2014/main" id="{95AB18AD-91C8-452F-A411-E258DDD1149F}"/>
              </a:ext>
            </a:extLst>
          </p:cNvPr>
          <p:cNvCxnSpPr>
            <a:cxnSpLocks/>
            <a:stCxn id="6" idx="1"/>
          </p:cNvCxnSpPr>
          <p:nvPr/>
        </p:nvCxnSpPr>
        <p:spPr bwMode="auto">
          <a:xfrm flipH="1" flipV="1">
            <a:off x="2930735" y="4797190"/>
            <a:ext cx="1368190" cy="220948"/>
          </a:xfrm>
          <a:prstGeom prst="straightConnector1">
            <a:avLst/>
          </a:prstGeom>
          <a:solidFill>
            <a:schemeClr val="tx2"/>
          </a:solidFill>
          <a:ln w="9525" cap="flat" cmpd="sng" algn="ctr">
            <a:solidFill>
              <a:schemeClr val="tx1"/>
            </a:solidFill>
            <a:prstDash val="solid"/>
            <a:round/>
            <a:headEnd type="none" w="med" len="med"/>
            <a:tailEnd type="triangle"/>
          </a:ln>
        </p:spPr>
      </p:cxnSp>
      <p:sp>
        <p:nvSpPr>
          <p:cNvPr id="3" name="TextBox 2">
            <a:extLst>
              <a:ext uri="{FF2B5EF4-FFF2-40B4-BE49-F238E27FC236}">
                <a16:creationId xmlns:a16="http://schemas.microsoft.com/office/drawing/2014/main" id="{5CCB7296-BF14-4313-8A35-FBF7212B70C7}"/>
              </a:ext>
            </a:extLst>
          </p:cNvPr>
          <p:cNvSpPr txBox="1"/>
          <p:nvPr/>
        </p:nvSpPr>
        <p:spPr>
          <a:xfrm>
            <a:off x="986465" y="2177551"/>
            <a:ext cx="2448340" cy="900125"/>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Intersection over Union: How the detection results overlap with ground truth</a:t>
            </a:r>
          </a:p>
        </p:txBody>
      </p:sp>
      <p:sp>
        <p:nvSpPr>
          <p:cNvPr id="9" name="TextBox 8">
            <a:extLst>
              <a:ext uri="{FF2B5EF4-FFF2-40B4-BE49-F238E27FC236}">
                <a16:creationId xmlns:a16="http://schemas.microsoft.com/office/drawing/2014/main" id="{0AE91510-6087-4FEF-918D-AE798272C1A5}"/>
              </a:ext>
            </a:extLst>
          </p:cNvPr>
          <p:cNvSpPr txBox="1"/>
          <p:nvPr/>
        </p:nvSpPr>
        <p:spPr>
          <a:xfrm>
            <a:off x="1138865" y="4347127"/>
            <a:ext cx="2448340" cy="900125"/>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How many objects are detected, how is the accuracy of objects detected (recall/precision).</a:t>
            </a:r>
          </a:p>
        </p:txBody>
      </p:sp>
    </p:spTree>
    <p:extLst>
      <p:ext uri="{BB962C8B-B14F-4D97-AF65-F5344CB8AC3E}">
        <p14:creationId xmlns:p14="http://schemas.microsoft.com/office/powerpoint/2010/main" val="60846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55C-71F6-49BA-BBB4-6139294A8CA5}"/>
              </a:ext>
            </a:extLst>
          </p:cNvPr>
          <p:cNvSpPr>
            <a:spLocks noGrp="1"/>
          </p:cNvSpPr>
          <p:nvPr>
            <p:ph type="title"/>
          </p:nvPr>
        </p:nvSpPr>
        <p:spPr/>
        <p:txBody>
          <a:bodyPr/>
          <a:lstStyle/>
          <a:p>
            <a:r>
              <a:rPr lang="en-US" dirty="0"/>
              <a:t>Challenge </a:t>
            </a:r>
          </a:p>
        </p:txBody>
      </p:sp>
      <p:pic>
        <p:nvPicPr>
          <p:cNvPr id="7" name="Picture 6">
            <a:extLst>
              <a:ext uri="{FF2B5EF4-FFF2-40B4-BE49-F238E27FC236}">
                <a16:creationId xmlns:a16="http://schemas.microsoft.com/office/drawing/2014/main" id="{50BBA16F-FAF9-44D1-9E5F-3B84DA56A808}"/>
              </a:ext>
            </a:extLst>
          </p:cNvPr>
          <p:cNvPicPr>
            <a:picLocks noChangeAspect="1"/>
          </p:cNvPicPr>
          <p:nvPr/>
        </p:nvPicPr>
        <p:blipFill>
          <a:blip r:embed="rId2"/>
          <a:stretch>
            <a:fillRect/>
          </a:stretch>
        </p:blipFill>
        <p:spPr>
          <a:xfrm>
            <a:off x="3650835" y="1385446"/>
            <a:ext cx="7531575" cy="4968690"/>
          </a:xfrm>
          <a:prstGeom prst="rect">
            <a:avLst/>
          </a:prstGeom>
        </p:spPr>
      </p:pic>
      <p:sp>
        <p:nvSpPr>
          <p:cNvPr id="8" name="Rectangle 7">
            <a:extLst>
              <a:ext uri="{FF2B5EF4-FFF2-40B4-BE49-F238E27FC236}">
                <a16:creationId xmlns:a16="http://schemas.microsoft.com/office/drawing/2014/main" id="{104280E9-2FAB-4DAF-9D60-DC942877E869}"/>
              </a:ext>
            </a:extLst>
          </p:cNvPr>
          <p:cNvSpPr/>
          <p:nvPr/>
        </p:nvSpPr>
        <p:spPr bwMode="auto">
          <a:xfrm>
            <a:off x="6315205" y="1196690"/>
            <a:ext cx="5040700" cy="4176580"/>
          </a:xfrm>
          <a:prstGeom prst="rect">
            <a:avLst/>
          </a:prstGeom>
          <a:noFill/>
          <a:ln w="25400">
            <a:solidFill>
              <a:schemeClr val="accent1"/>
            </a:solid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12" name="Straight Arrow Connector 11">
            <a:extLst>
              <a:ext uri="{FF2B5EF4-FFF2-40B4-BE49-F238E27FC236}">
                <a16:creationId xmlns:a16="http://schemas.microsoft.com/office/drawing/2014/main" id="{C4FA7261-D2DD-44A4-96B0-8D88883E0427}"/>
              </a:ext>
            </a:extLst>
          </p:cNvPr>
          <p:cNvCxnSpPr>
            <a:stCxn id="8" idx="1"/>
          </p:cNvCxnSpPr>
          <p:nvPr/>
        </p:nvCxnSpPr>
        <p:spPr bwMode="auto">
          <a:xfrm flipH="1" flipV="1">
            <a:off x="3824330" y="2636690"/>
            <a:ext cx="2490875" cy="648290"/>
          </a:xfrm>
          <a:prstGeom prst="straightConnector1">
            <a:avLst/>
          </a:prstGeom>
          <a:solidFill>
            <a:schemeClr val="tx2"/>
          </a:solidFill>
          <a:ln w="9525" cap="flat" cmpd="sng" algn="ctr">
            <a:solidFill>
              <a:schemeClr val="tx1"/>
            </a:solidFill>
            <a:prstDash val="solid"/>
            <a:round/>
            <a:headEnd type="none" w="med" len="med"/>
            <a:tailEnd type="triangle"/>
          </a:ln>
        </p:spPr>
      </p:cxnSp>
      <p:sp>
        <p:nvSpPr>
          <p:cNvPr id="13" name="TextBox 12">
            <a:extLst>
              <a:ext uri="{FF2B5EF4-FFF2-40B4-BE49-F238E27FC236}">
                <a16:creationId xmlns:a16="http://schemas.microsoft.com/office/drawing/2014/main" id="{7ABFCAF1-BFD4-4CB0-8349-6E41B0EC45FD}"/>
              </a:ext>
            </a:extLst>
          </p:cNvPr>
          <p:cNvSpPr txBox="1"/>
          <p:nvPr/>
        </p:nvSpPr>
        <p:spPr>
          <a:xfrm>
            <a:off x="1678261" y="2420860"/>
            <a:ext cx="2520350" cy="1728240"/>
          </a:xfrm>
          <a:prstGeom prst="rect">
            <a:avLst/>
          </a:prstGeom>
          <a:noFill/>
        </p:spPr>
        <p:txBody>
          <a:bodyPr wrap="square" lIns="0" tIns="0" rIns="0" bIns="0" rtlCol="0">
            <a:noAutofit/>
          </a:bodyPr>
          <a:lstStyle/>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Not unique for object detection</a:t>
            </a:r>
          </a:p>
        </p:txBody>
      </p:sp>
      <p:pic>
        <p:nvPicPr>
          <p:cNvPr id="14" name="Picture 13">
            <a:extLst>
              <a:ext uri="{FF2B5EF4-FFF2-40B4-BE49-F238E27FC236}">
                <a16:creationId xmlns:a16="http://schemas.microsoft.com/office/drawing/2014/main" id="{686EBEB4-E465-4206-BE78-4DDFBE2816E3}"/>
              </a:ext>
            </a:extLst>
          </p:cNvPr>
          <p:cNvPicPr>
            <a:picLocks noChangeAspect="1"/>
          </p:cNvPicPr>
          <p:nvPr/>
        </p:nvPicPr>
        <p:blipFill>
          <a:blip r:embed="rId3"/>
          <a:stretch>
            <a:fillRect/>
          </a:stretch>
        </p:blipFill>
        <p:spPr>
          <a:xfrm>
            <a:off x="502572" y="1137085"/>
            <a:ext cx="5095798" cy="901259"/>
          </a:xfrm>
          <a:prstGeom prst="rect">
            <a:avLst/>
          </a:prstGeom>
        </p:spPr>
      </p:pic>
      <p:grpSp>
        <p:nvGrpSpPr>
          <p:cNvPr id="18" name="Group 17">
            <a:extLst>
              <a:ext uri="{FF2B5EF4-FFF2-40B4-BE49-F238E27FC236}">
                <a16:creationId xmlns:a16="http://schemas.microsoft.com/office/drawing/2014/main" id="{8E53BC44-0D79-431A-BEA4-AE345418F895}"/>
              </a:ext>
            </a:extLst>
          </p:cNvPr>
          <p:cNvGrpSpPr/>
          <p:nvPr/>
        </p:nvGrpSpPr>
        <p:grpSpPr>
          <a:xfrm>
            <a:off x="1056741" y="3869791"/>
            <a:ext cx="2032808" cy="2137478"/>
            <a:chOff x="419330" y="2936341"/>
            <a:chExt cx="2032808" cy="2137478"/>
          </a:xfrm>
        </p:grpSpPr>
        <p:pic>
          <p:nvPicPr>
            <p:cNvPr id="16" name="Picture 15">
              <a:extLst>
                <a:ext uri="{FF2B5EF4-FFF2-40B4-BE49-F238E27FC236}">
                  <a16:creationId xmlns:a16="http://schemas.microsoft.com/office/drawing/2014/main" id="{7E19C804-6143-4711-9502-14942805DACC}"/>
                </a:ext>
              </a:extLst>
            </p:cNvPr>
            <p:cNvPicPr>
              <a:picLocks noChangeAspect="1"/>
            </p:cNvPicPr>
            <p:nvPr/>
          </p:nvPicPr>
          <p:blipFill>
            <a:blip r:embed="rId4"/>
            <a:stretch>
              <a:fillRect/>
            </a:stretch>
          </p:blipFill>
          <p:spPr>
            <a:xfrm>
              <a:off x="419330" y="2936341"/>
              <a:ext cx="1968443" cy="1068739"/>
            </a:xfrm>
            <a:prstGeom prst="rect">
              <a:avLst/>
            </a:prstGeom>
          </p:spPr>
        </p:pic>
        <p:pic>
          <p:nvPicPr>
            <p:cNvPr id="17" name="Picture 16">
              <a:extLst>
                <a:ext uri="{FF2B5EF4-FFF2-40B4-BE49-F238E27FC236}">
                  <a16:creationId xmlns:a16="http://schemas.microsoft.com/office/drawing/2014/main" id="{0F8B1A71-AE4C-4EBC-98F8-1794163E1174}"/>
                </a:ext>
              </a:extLst>
            </p:cNvPr>
            <p:cNvPicPr>
              <a:picLocks noChangeAspect="1"/>
            </p:cNvPicPr>
            <p:nvPr/>
          </p:nvPicPr>
          <p:blipFill>
            <a:blip r:embed="rId5"/>
            <a:stretch>
              <a:fillRect/>
            </a:stretch>
          </p:blipFill>
          <p:spPr>
            <a:xfrm>
              <a:off x="419330" y="4005080"/>
              <a:ext cx="2032808" cy="1068739"/>
            </a:xfrm>
            <a:prstGeom prst="rect">
              <a:avLst/>
            </a:prstGeom>
          </p:spPr>
        </p:pic>
      </p:grpSp>
    </p:spTree>
    <p:extLst>
      <p:ext uri="{BB962C8B-B14F-4D97-AF65-F5344CB8AC3E}">
        <p14:creationId xmlns:p14="http://schemas.microsoft.com/office/powerpoint/2010/main" val="19599490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2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heme/theme1.xml><?xml version="1.0" encoding="utf-8"?>
<a:theme xmlns:a="http://schemas.openxmlformats.org/drawingml/2006/main"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spPr>
      <a:bodyPr wrap="square" lIns="108000" tIns="54000" rIns="108000" bIns="54000" numCol="1" spcCol="72000" rtlCol="0" anchor="ctr">
        <a:noAutofit/>
      </a:bodyPr>
      <a:lstStyle>
        <a:defPPr algn="ctr">
          <a:lnSpc>
            <a:spcPct val="110000"/>
          </a:lnSpc>
          <a:spcBef>
            <a:spcPct val="0"/>
          </a:spcBef>
          <a:buFont typeface="Wingdings" panose="05000000000000000000"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de-DE" sz="2400" b="0" i="0" u="none" strike="noStrike" cap="none" normalizeH="0" baseline="0">
            <a:ln>
              <a:noFill/>
            </a:ln>
            <a:solidFill>
              <a:srgbClr val="000000"/>
            </a:solidFill>
            <a:effectLst/>
            <a:latin typeface="Arial" panose="020B0604020202090204" pitchFamily="34"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sie-ppt-2010-16x9-standard-eng-v2-1</Template>
  <TotalTime>1607</TotalTime>
  <Words>1136</Words>
  <Application>Microsoft Office PowerPoint</Application>
  <PresentationFormat>Custom</PresentationFormat>
  <Paragraphs>122</Paragraphs>
  <Slides>28</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Wingdings</vt:lpstr>
      <vt:lpstr>Siemens 2017 – 16:9</vt:lpstr>
      <vt:lpstr>Object detection all in one</vt:lpstr>
      <vt:lpstr>General computer vision tasks</vt:lpstr>
      <vt:lpstr>Non-deep to deep</vt:lpstr>
      <vt:lpstr>Non-deep to deep(algorithms details)</vt:lpstr>
      <vt:lpstr>Datasets – COCO  -- Detection</vt:lpstr>
      <vt:lpstr>Datasets – COCO  -- Others funny</vt:lpstr>
      <vt:lpstr>Datasets – PASCAL VOC </vt:lpstr>
      <vt:lpstr>Evaluating </vt:lpstr>
      <vt:lpstr>Challenge </vt:lpstr>
      <vt:lpstr>Traditional methods</vt:lpstr>
      <vt:lpstr>Selective Search</vt:lpstr>
      <vt:lpstr>Selective Search -- pipeline</vt:lpstr>
      <vt:lpstr>Non-deep region proposals</vt:lpstr>
      <vt:lpstr>Another Proposal method: EdgeBoxes</vt:lpstr>
      <vt:lpstr>Step into novelty</vt:lpstr>
      <vt:lpstr>Deep learning(two stage and one stage) framework</vt:lpstr>
      <vt:lpstr>Two stage typical (The RCNN family)</vt:lpstr>
      <vt:lpstr>Two stage typical (The RCNN family)</vt:lpstr>
      <vt:lpstr>Two stage typical (The RCNN family)</vt:lpstr>
      <vt:lpstr>Other models followed on two-stage logic -- SPP net</vt:lpstr>
      <vt:lpstr>Other models followed on two-stage logic </vt:lpstr>
      <vt:lpstr>One-stage Detector</vt:lpstr>
      <vt:lpstr>One-stage Detector – Anchor mechanism </vt:lpstr>
      <vt:lpstr>One-stage Detector -- SSD</vt:lpstr>
      <vt:lpstr>One-stage Detector -- YOLO</vt:lpstr>
      <vt:lpstr>One-stage Detector – RetinaNet </vt:lpstr>
      <vt:lpstr>Object detection – Others and The future </vt:lpstr>
      <vt:lpstr>How we get this far?</vt:lpstr>
    </vt:vector>
  </TitlesOfParts>
  <Company>SIEMENS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PowerPoint-Template</dc:title>
  <dc:creator>Feng, Jing (DI TI ATD 4 CN)</dc:creator>
  <cp:keywords>C_Restricted</cp:keywords>
  <dc:description>April 2019</dc:description>
  <cp:lastModifiedBy>Meng, Fan Bo (DI FA TIP AAI CN)</cp:lastModifiedBy>
  <cp:revision>873</cp:revision>
  <cp:lastPrinted>2019-07-12T01:25:35Z</cp:lastPrinted>
  <dcterms:created xsi:type="dcterms:W3CDTF">2019-07-11T02:17:52Z</dcterms:created>
  <dcterms:modified xsi:type="dcterms:W3CDTF">2020-05-26T08:10:11Z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November 2017</vt:lpwstr>
  </property>
  <property fmtid="{D5CDD505-2E9C-101B-9397-08002B2CF9AE}" pid="4" name="Office version">
    <vt:lpwstr>2007 and higher</vt:lpwstr>
  </property>
  <property fmtid="{D5CDD505-2E9C-101B-9397-08002B2CF9AE}" pid="5" name="Release version">
    <vt:lpwstr>2.1</vt:lpwstr>
  </property>
  <property fmtid="{D5CDD505-2E9C-101B-9397-08002B2CF9AE}" pid="6" name="Document Confidentiality">
    <vt:lpwstr>Restricted</vt:lpwstr>
  </property>
  <property fmtid="{D5CDD505-2E9C-101B-9397-08002B2CF9AE}" pid="7" name="sodocoClasLang">
    <vt:lpwstr>Restricted</vt:lpwstr>
  </property>
  <property fmtid="{D5CDD505-2E9C-101B-9397-08002B2CF9AE}" pid="8" name="sodocoClasLangId">
    <vt:i4>0</vt:i4>
  </property>
  <property fmtid="{D5CDD505-2E9C-101B-9397-08002B2CF9AE}" pid="9" name="sodocoClasId">
    <vt:i4>1</vt:i4>
  </property>
  <property fmtid="{D5CDD505-2E9C-101B-9397-08002B2CF9AE}" pid="10" name="_AdHocReviewCycleID">
    <vt:i4>1189483723</vt:i4>
  </property>
  <property fmtid="{D5CDD505-2E9C-101B-9397-08002B2CF9AE}" pid="11" name="_NewReviewCycle">
    <vt:lpwstr/>
  </property>
  <property fmtid="{D5CDD505-2E9C-101B-9397-08002B2CF9AE}" pid="12" name="_EmailSubject">
    <vt:lpwstr/>
  </property>
  <property fmtid="{D5CDD505-2E9C-101B-9397-08002B2CF9AE}" pid="13" name="_AuthorEmail">
    <vt:lpwstr>fanbo.meng@siemens.com</vt:lpwstr>
  </property>
  <property fmtid="{D5CDD505-2E9C-101B-9397-08002B2CF9AE}" pid="14" name="_AuthorEmailDisplayName">
    <vt:lpwstr>Meng, Fan Bo (DI FA TIP AAI CN)</vt:lpwstr>
  </property>
  <property fmtid="{D5CDD505-2E9C-101B-9397-08002B2CF9AE}" pid="15" name="KSOProductBuildVer">
    <vt:lpwstr>2052-1.2.0.1574</vt:lpwstr>
  </property>
  <property fmtid="{D5CDD505-2E9C-101B-9397-08002B2CF9AE}" pid="16" name="_PreviousAdHocReviewCycleID">
    <vt:i4>-845436562</vt:i4>
  </property>
</Properties>
</file>